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75" r:id="rId2"/>
    <p:sldId id="2147469583" r:id="rId3"/>
    <p:sldId id="490" r:id="rId4"/>
    <p:sldId id="2147469584" r:id="rId5"/>
    <p:sldId id="2147469557" r:id="rId6"/>
    <p:sldId id="2147469585" r:id="rId7"/>
    <p:sldId id="257" r:id="rId8"/>
    <p:sldId id="2147469586" r:id="rId9"/>
    <p:sldId id="342" r:id="rId10"/>
    <p:sldId id="267" r:id="rId11"/>
    <p:sldId id="435" r:id="rId12"/>
    <p:sldId id="256" r:id="rId13"/>
    <p:sldId id="406" r:id="rId14"/>
    <p:sldId id="407" r:id="rId15"/>
    <p:sldId id="408" r:id="rId16"/>
    <p:sldId id="409" r:id="rId17"/>
    <p:sldId id="410" r:id="rId18"/>
    <p:sldId id="411" r:id="rId19"/>
    <p:sldId id="420" r:id="rId20"/>
    <p:sldId id="421" r:id="rId21"/>
    <p:sldId id="422" r:id="rId22"/>
    <p:sldId id="423" r:id="rId23"/>
    <p:sldId id="424" r:id="rId24"/>
    <p:sldId id="412" r:id="rId25"/>
    <p:sldId id="437" r:id="rId26"/>
    <p:sldId id="436" r:id="rId27"/>
    <p:sldId id="440" r:id="rId28"/>
    <p:sldId id="425" r:id="rId29"/>
    <p:sldId id="426" r:id="rId30"/>
    <p:sldId id="405" r:id="rId31"/>
    <p:sldId id="434" r:id="rId32"/>
    <p:sldId id="428" r:id="rId33"/>
    <p:sldId id="427" r:id="rId34"/>
    <p:sldId id="429" r:id="rId35"/>
    <p:sldId id="431" r:id="rId36"/>
    <p:sldId id="430" r:id="rId37"/>
    <p:sldId id="432" r:id="rId38"/>
    <p:sldId id="433" r:id="rId39"/>
    <p:sldId id="357" r:id="rId40"/>
    <p:sldId id="358" r:id="rId41"/>
    <p:sldId id="278" r:id="rId42"/>
  </p:sldIdLst>
  <p:sldSz cx="12192000" cy="6858000"/>
  <p:notesSz cx="6858000" cy="9144000"/>
  <p:defaultText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4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7" d="100"/>
          <a:sy n="107" d="100"/>
        </p:scale>
        <p:origin x="138"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44067-DA38-4037-9569-557E7D4285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DO"/>
          </a:p>
        </p:txBody>
      </p:sp>
      <p:sp>
        <p:nvSpPr>
          <p:cNvPr id="3" name="Subtitle 2">
            <a:extLst>
              <a:ext uri="{FF2B5EF4-FFF2-40B4-BE49-F238E27FC236}">
                <a16:creationId xmlns:a16="http://schemas.microsoft.com/office/drawing/2014/main" id="{D6684C49-79E8-4653-9D1B-B86ADA40BF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DO"/>
          </a:p>
        </p:txBody>
      </p:sp>
      <p:sp>
        <p:nvSpPr>
          <p:cNvPr id="4" name="Date Placeholder 3">
            <a:extLst>
              <a:ext uri="{FF2B5EF4-FFF2-40B4-BE49-F238E27FC236}">
                <a16:creationId xmlns:a16="http://schemas.microsoft.com/office/drawing/2014/main" id="{840E5831-D3CA-4D6C-A039-B50DE432978B}"/>
              </a:ext>
            </a:extLst>
          </p:cNvPr>
          <p:cNvSpPr>
            <a:spLocks noGrp="1"/>
          </p:cNvSpPr>
          <p:nvPr>
            <p:ph type="dt" sz="half" idx="10"/>
          </p:nvPr>
        </p:nvSpPr>
        <p:spPr/>
        <p:txBody>
          <a:bodyPr/>
          <a:lstStyle/>
          <a:p>
            <a:fld id="{4A59ACFF-0042-4D48-BDA3-58D71C751DA2}" type="datetimeFigureOut">
              <a:rPr lang="es-DO" smtClean="0"/>
              <a:t>4/4/2025</a:t>
            </a:fld>
            <a:endParaRPr lang="es-DO"/>
          </a:p>
        </p:txBody>
      </p:sp>
      <p:sp>
        <p:nvSpPr>
          <p:cNvPr id="5" name="Footer Placeholder 4">
            <a:extLst>
              <a:ext uri="{FF2B5EF4-FFF2-40B4-BE49-F238E27FC236}">
                <a16:creationId xmlns:a16="http://schemas.microsoft.com/office/drawing/2014/main" id="{F171E7EF-E7C9-4302-B8DA-E2977BBA9F94}"/>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9D256D12-BB76-4D37-ADC8-43C02EC8BCF9}"/>
              </a:ext>
            </a:extLst>
          </p:cNvPr>
          <p:cNvSpPr>
            <a:spLocks noGrp="1"/>
          </p:cNvSpPr>
          <p:nvPr>
            <p:ph type="sldNum" sz="quarter" idx="12"/>
          </p:nvPr>
        </p:nvSpPr>
        <p:spPr/>
        <p:txBody>
          <a:bodyPr/>
          <a:lstStyle/>
          <a:p>
            <a:fld id="{D661B6C5-5C26-4060-BA2B-42D810E147E9}" type="slidenum">
              <a:rPr lang="es-DO" smtClean="0"/>
              <a:t>‹Nº›</a:t>
            </a:fld>
            <a:endParaRPr lang="es-DO"/>
          </a:p>
        </p:txBody>
      </p:sp>
    </p:spTree>
    <p:extLst>
      <p:ext uri="{BB962C8B-B14F-4D97-AF65-F5344CB8AC3E}">
        <p14:creationId xmlns:p14="http://schemas.microsoft.com/office/powerpoint/2010/main" val="1030308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18C41-CCEB-4231-835B-E8295CFD920C}"/>
              </a:ext>
            </a:extLst>
          </p:cNvPr>
          <p:cNvSpPr>
            <a:spLocks noGrp="1"/>
          </p:cNvSpPr>
          <p:nvPr>
            <p:ph type="title"/>
          </p:nvPr>
        </p:nvSpPr>
        <p:spPr/>
        <p:txBody>
          <a:bodyPr/>
          <a:lstStyle/>
          <a:p>
            <a:r>
              <a:rPr lang="en-US"/>
              <a:t>Click to edit Master title style</a:t>
            </a:r>
            <a:endParaRPr lang="es-DO"/>
          </a:p>
        </p:txBody>
      </p:sp>
      <p:sp>
        <p:nvSpPr>
          <p:cNvPr id="3" name="Vertical Text Placeholder 2">
            <a:extLst>
              <a:ext uri="{FF2B5EF4-FFF2-40B4-BE49-F238E27FC236}">
                <a16:creationId xmlns:a16="http://schemas.microsoft.com/office/drawing/2014/main" id="{762C03B0-A76E-4222-A437-2B4FDBFDCC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660E6EA4-AFFD-48DB-95F7-340FB3090BE1}"/>
              </a:ext>
            </a:extLst>
          </p:cNvPr>
          <p:cNvSpPr>
            <a:spLocks noGrp="1"/>
          </p:cNvSpPr>
          <p:nvPr>
            <p:ph type="dt" sz="half" idx="10"/>
          </p:nvPr>
        </p:nvSpPr>
        <p:spPr/>
        <p:txBody>
          <a:bodyPr/>
          <a:lstStyle/>
          <a:p>
            <a:fld id="{4A59ACFF-0042-4D48-BDA3-58D71C751DA2}" type="datetimeFigureOut">
              <a:rPr lang="es-DO" smtClean="0"/>
              <a:t>4/4/2025</a:t>
            </a:fld>
            <a:endParaRPr lang="es-DO"/>
          </a:p>
        </p:txBody>
      </p:sp>
      <p:sp>
        <p:nvSpPr>
          <p:cNvPr id="5" name="Footer Placeholder 4">
            <a:extLst>
              <a:ext uri="{FF2B5EF4-FFF2-40B4-BE49-F238E27FC236}">
                <a16:creationId xmlns:a16="http://schemas.microsoft.com/office/drawing/2014/main" id="{A4926CF1-BDA2-4E9F-BE4A-20CE68F9F36D}"/>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1449F7B8-4EE7-4140-9700-771253185348}"/>
              </a:ext>
            </a:extLst>
          </p:cNvPr>
          <p:cNvSpPr>
            <a:spLocks noGrp="1"/>
          </p:cNvSpPr>
          <p:nvPr>
            <p:ph type="sldNum" sz="quarter" idx="12"/>
          </p:nvPr>
        </p:nvSpPr>
        <p:spPr/>
        <p:txBody>
          <a:bodyPr/>
          <a:lstStyle/>
          <a:p>
            <a:fld id="{D661B6C5-5C26-4060-BA2B-42D810E147E9}" type="slidenum">
              <a:rPr lang="es-DO" smtClean="0"/>
              <a:t>‹Nº›</a:t>
            </a:fld>
            <a:endParaRPr lang="es-DO"/>
          </a:p>
        </p:txBody>
      </p:sp>
    </p:spTree>
    <p:extLst>
      <p:ext uri="{BB962C8B-B14F-4D97-AF65-F5344CB8AC3E}">
        <p14:creationId xmlns:p14="http://schemas.microsoft.com/office/powerpoint/2010/main" val="3047714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C572DA-F58D-49CB-BD45-99AC721B93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DO"/>
          </a:p>
        </p:txBody>
      </p:sp>
      <p:sp>
        <p:nvSpPr>
          <p:cNvPr id="3" name="Vertical Text Placeholder 2">
            <a:extLst>
              <a:ext uri="{FF2B5EF4-FFF2-40B4-BE49-F238E27FC236}">
                <a16:creationId xmlns:a16="http://schemas.microsoft.com/office/drawing/2014/main" id="{6061082B-F521-4B00-BA89-E552941E88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7C950412-9EFD-44F7-B8BC-0824E0E227BB}"/>
              </a:ext>
            </a:extLst>
          </p:cNvPr>
          <p:cNvSpPr>
            <a:spLocks noGrp="1"/>
          </p:cNvSpPr>
          <p:nvPr>
            <p:ph type="dt" sz="half" idx="10"/>
          </p:nvPr>
        </p:nvSpPr>
        <p:spPr/>
        <p:txBody>
          <a:bodyPr/>
          <a:lstStyle/>
          <a:p>
            <a:fld id="{4A59ACFF-0042-4D48-BDA3-58D71C751DA2}" type="datetimeFigureOut">
              <a:rPr lang="es-DO" smtClean="0"/>
              <a:t>4/4/2025</a:t>
            </a:fld>
            <a:endParaRPr lang="es-DO"/>
          </a:p>
        </p:txBody>
      </p:sp>
      <p:sp>
        <p:nvSpPr>
          <p:cNvPr id="5" name="Footer Placeholder 4">
            <a:extLst>
              <a:ext uri="{FF2B5EF4-FFF2-40B4-BE49-F238E27FC236}">
                <a16:creationId xmlns:a16="http://schemas.microsoft.com/office/drawing/2014/main" id="{BBB619DE-0FFF-44A4-AF69-BD35EA5ED9E1}"/>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D5345023-4B7C-4EC3-B48C-63513EAC3F07}"/>
              </a:ext>
            </a:extLst>
          </p:cNvPr>
          <p:cNvSpPr>
            <a:spLocks noGrp="1"/>
          </p:cNvSpPr>
          <p:nvPr>
            <p:ph type="sldNum" sz="quarter" idx="12"/>
          </p:nvPr>
        </p:nvSpPr>
        <p:spPr/>
        <p:txBody>
          <a:bodyPr/>
          <a:lstStyle/>
          <a:p>
            <a:fld id="{D661B6C5-5C26-4060-BA2B-42D810E147E9}" type="slidenum">
              <a:rPr lang="es-DO" smtClean="0"/>
              <a:t>‹Nº›</a:t>
            </a:fld>
            <a:endParaRPr lang="es-DO"/>
          </a:p>
        </p:txBody>
      </p:sp>
    </p:spTree>
    <p:extLst>
      <p:ext uri="{BB962C8B-B14F-4D97-AF65-F5344CB8AC3E}">
        <p14:creationId xmlns:p14="http://schemas.microsoft.com/office/powerpoint/2010/main" val="3256426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186A3-367E-454C-8A59-0ACB279F0249}"/>
              </a:ext>
            </a:extLst>
          </p:cNvPr>
          <p:cNvSpPr>
            <a:spLocks noGrp="1"/>
          </p:cNvSpPr>
          <p:nvPr>
            <p:ph type="title"/>
          </p:nvPr>
        </p:nvSpPr>
        <p:spPr/>
        <p:txBody>
          <a:bodyPr/>
          <a:lstStyle/>
          <a:p>
            <a:r>
              <a:rPr lang="en-US"/>
              <a:t>Click to edit Master title style</a:t>
            </a:r>
            <a:endParaRPr lang="es-DO"/>
          </a:p>
        </p:txBody>
      </p:sp>
      <p:sp>
        <p:nvSpPr>
          <p:cNvPr id="3" name="Content Placeholder 2">
            <a:extLst>
              <a:ext uri="{FF2B5EF4-FFF2-40B4-BE49-F238E27FC236}">
                <a16:creationId xmlns:a16="http://schemas.microsoft.com/office/drawing/2014/main" id="{61EE6A07-823C-434D-A5BD-E8D3532512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EDBDBF63-898C-4107-BD55-B723AAA8BCEB}"/>
              </a:ext>
            </a:extLst>
          </p:cNvPr>
          <p:cNvSpPr>
            <a:spLocks noGrp="1"/>
          </p:cNvSpPr>
          <p:nvPr>
            <p:ph type="dt" sz="half" idx="10"/>
          </p:nvPr>
        </p:nvSpPr>
        <p:spPr/>
        <p:txBody>
          <a:bodyPr/>
          <a:lstStyle/>
          <a:p>
            <a:fld id="{4A59ACFF-0042-4D48-BDA3-58D71C751DA2}" type="datetimeFigureOut">
              <a:rPr lang="es-DO" smtClean="0"/>
              <a:t>4/4/2025</a:t>
            </a:fld>
            <a:endParaRPr lang="es-DO"/>
          </a:p>
        </p:txBody>
      </p:sp>
      <p:sp>
        <p:nvSpPr>
          <p:cNvPr id="5" name="Footer Placeholder 4">
            <a:extLst>
              <a:ext uri="{FF2B5EF4-FFF2-40B4-BE49-F238E27FC236}">
                <a16:creationId xmlns:a16="http://schemas.microsoft.com/office/drawing/2014/main" id="{9042B19E-120B-4761-857E-632DDB6EB59D}"/>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C0D4DB14-253A-41AF-A397-079DFA1C420D}"/>
              </a:ext>
            </a:extLst>
          </p:cNvPr>
          <p:cNvSpPr>
            <a:spLocks noGrp="1"/>
          </p:cNvSpPr>
          <p:nvPr>
            <p:ph type="sldNum" sz="quarter" idx="12"/>
          </p:nvPr>
        </p:nvSpPr>
        <p:spPr/>
        <p:txBody>
          <a:bodyPr/>
          <a:lstStyle/>
          <a:p>
            <a:fld id="{D661B6C5-5C26-4060-BA2B-42D810E147E9}" type="slidenum">
              <a:rPr lang="es-DO" smtClean="0"/>
              <a:t>‹Nº›</a:t>
            </a:fld>
            <a:endParaRPr lang="es-DO"/>
          </a:p>
        </p:txBody>
      </p:sp>
    </p:spTree>
    <p:extLst>
      <p:ext uri="{BB962C8B-B14F-4D97-AF65-F5344CB8AC3E}">
        <p14:creationId xmlns:p14="http://schemas.microsoft.com/office/powerpoint/2010/main" val="2458514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6FE78-F6D7-44DA-8E60-CB53CC9A34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DO"/>
          </a:p>
        </p:txBody>
      </p:sp>
      <p:sp>
        <p:nvSpPr>
          <p:cNvPr id="3" name="Text Placeholder 2">
            <a:extLst>
              <a:ext uri="{FF2B5EF4-FFF2-40B4-BE49-F238E27FC236}">
                <a16:creationId xmlns:a16="http://schemas.microsoft.com/office/drawing/2014/main" id="{12CECF96-E48A-4045-BF9B-41EAD6D9D7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2A64DE-7C3F-4A5A-B635-F132CDAD9C1A}"/>
              </a:ext>
            </a:extLst>
          </p:cNvPr>
          <p:cNvSpPr>
            <a:spLocks noGrp="1"/>
          </p:cNvSpPr>
          <p:nvPr>
            <p:ph type="dt" sz="half" idx="10"/>
          </p:nvPr>
        </p:nvSpPr>
        <p:spPr/>
        <p:txBody>
          <a:bodyPr/>
          <a:lstStyle/>
          <a:p>
            <a:fld id="{4A59ACFF-0042-4D48-BDA3-58D71C751DA2}" type="datetimeFigureOut">
              <a:rPr lang="es-DO" smtClean="0"/>
              <a:t>4/4/2025</a:t>
            </a:fld>
            <a:endParaRPr lang="es-DO"/>
          </a:p>
        </p:txBody>
      </p:sp>
      <p:sp>
        <p:nvSpPr>
          <p:cNvPr id="5" name="Footer Placeholder 4">
            <a:extLst>
              <a:ext uri="{FF2B5EF4-FFF2-40B4-BE49-F238E27FC236}">
                <a16:creationId xmlns:a16="http://schemas.microsoft.com/office/drawing/2014/main" id="{563F62F3-39F1-402E-B34D-7374C4BA5347}"/>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583DDFA2-C7B2-4AA5-A89D-F378340EBD26}"/>
              </a:ext>
            </a:extLst>
          </p:cNvPr>
          <p:cNvSpPr>
            <a:spLocks noGrp="1"/>
          </p:cNvSpPr>
          <p:nvPr>
            <p:ph type="sldNum" sz="quarter" idx="12"/>
          </p:nvPr>
        </p:nvSpPr>
        <p:spPr/>
        <p:txBody>
          <a:bodyPr/>
          <a:lstStyle/>
          <a:p>
            <a:fld id="{D661B6C5-5C26-4060-BA2B-42D810E147E9}" type="slidenum">
              <a:rPr lang="es-DO" smtClean="0"/>
              <a:t>‹Nº›</a:t>
            </a:fld>
            <a:endParaRPr lang="es-DO"/>
          </a:p>
        </p:txBody>
      </p:sp>
    </p:spTree>
    <p:extLst>
      <p:ext uri="{BB962C8B-B14F-4D97-AF65-F5344CB8AC3E}">
        <p14:creationId xmlns:p14="http://schemas.microsoft.com/office/powerpoint/2010/main" val="1949582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EB91E-2B90-4532-97C3-3D02D6DECD91}"/>
              </a:ext>
            </a:extLst>
          </p:cNvPr>
          <p:cNvSpPr>
            <a:spLocks noGrp="1"/>
          </p:cNvSpPr>
          <p:nvPr>
            <p:ph type="title"/>
          </p:nvPr>
        </p:nvSpPr>
        <p:spPr/>
        <p:txBody>
          <a:bodyPr/>
          <a:lstStyle/>
          <a:p>
            <a:r>
              <a:rPr lang="en-US"/>
              <a:t>Click to edit Master title style</a:t>
            </a:r>
            <a:endParaRPr lang="es-DO"/>
          </a:p>
        </p:txBody>
      </p:sp>
      <p:sp>
        <p:nvSpPr>
          <p:cNvPr id="3" name="Content Placeholder 2">
            <a:extLst>
              <a:ext uri="{FF2B5EF4-FFF2-40B4-BE49-F238E27FC236}">
                <a16:creationId xmlns:a16="http://schemas.microsoft.com/office/drawing/2014/main" id="{D82B821D-6860-4594-9825-9C2AC21478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Content Placeholder 3">
            <a:extLst>
              <a:ext uri="{FF2B5EF4-FFF2-40B4-BE49-F238E27FC236}">
                <a16:creationId xmlns:a16="http://schemas.microsoft.com/office/drawing/2014/main" id="{A6610FB6-102A-4164-B90A-D6E2086C38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5" name="Date Placeholder 4">
            <a:extLst>
              <a:ext uri="{FF2B5EF4-FFF2-40B4-BE49-F238E27FC236}">
                <a16:creationId xmlns:a16="http://schemas.microsoft.com/office/drawing/2014/main" id="{8B6245B2-9220-4B96-A406-F9E47CF821EB}"/>
              </a:ext>
            </a:extLst>
          </p:cNvPr>
          <p:cNvSpPr>
            <a:spLocks noGrp="1"/>
          </p:cNvSpPr>
          <p:nvPr>
            <p:ph type="dt" sz="half" idx="10"/>
          </p:nvPr>
        </p:nvSpPr>
        <p:spPr/>
        <p:txBody>
          <a:bodyPr/>
          <a:lstStyle/>
          <a:p>
            <a:fld id="{4A59ACFF-0042-4D48-BDA3-58D71C751DA2}" type="datetimeFigureOut">
              <a:rPr lang="es-DO" smtClean="0"/>
              <a:t>4/4/2025</a:t>
            </a:fld>
            <a:endParaRPr lang="es-DO"/>
          </a:p>
        </p:txBody>
      </p:sp>
      <p:sp>
        <p:nvSpPr>
          <p:cNvPr id="6" name="Footer Placeholder 5">
            <a:extLst>
              <a:ext uri="{FF2B5EF4-FFF2-40B4-BE49-F238E27FC236}">
                <a16:creationId xmlns:a16="http://schemas.microsoft.com/office/drawing/2014/main" id="{C75BA445-C87B-45D9-873C-D837650B3A0F}"/>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14919BFF-DF11-41CE-A76A-3B37D7B676B5}"/>
              </a:ext>
            </a:extLst>
          </p:cNvPr>
          <p:cNvSpPr>
            <a:spLocks noGrp="1"/>
          </p:cNvSpPr>
          <p:nvPr>
            <p:ph type="sldNum" sz="quarter" idx="12"/>
          </p:nvPr>
        </p:nvSpPr>
        <p:spPr/>
        <p:txBody>
          <a:bodyPr/>
          <a:lstStyle/>
          <a:p>
            <a:fld id="{D661B6C5-5C26-4060-BA2B-42D810E147E9}" type="slidenum">
              <a:rPr lang="es-DO" smtClean="0"/>
              <a:t>‹Nº›</a:t>
            </a:fld>
            <a:endParaRPr lang="es-DO"/>
          </a:p>
        </p:txBody>
      </p:sp>
    </p:spTree>
    <p:extLst>
      <p:ext uri="{BB962C8B-B14F-4D97-AF65-F5344CB8AC3E}">
        <p14:creationId xmlns:p14="http://schemas.microsoft.com/office/powerpoint/2010/main" val="712406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AD77F-0805-4696-B2D2-DF52F3B26721}"/>
              </a:ext>
            </a:extLst>
          </p:cNvPr>
          <p:cNvSpPr>
            <a:spLocks noGrp="1"/>
          </p:cNvSpPr>
          <p:nvPr>
            <p:ph type="title"/>
          </p:nvPr>
        </p:nvSpPr>
        <p:spPr>
          <a:xfrm>
            <a:off x="839788" y="365125"/>
            <a:ext cx="10515600" cy="1325563"/>
          </a:xfrm>
        </p:spPr>
        <p:txBody>
          <a:bodyPr/>
          <a:lstStyle/>
          <a:p>
            <a:r>
              <a:rPr lang="en-US"/>
              <a:t>Click to edit Master title style</a:t>
            </a:r>
            <a:endParaRPr lang="es-DO"/>
          </a:p>
        </p:txBody>
      </p:sp>
      <p:sp>
        <p:nvSpPr>
          <p:cNvPr id="3" name="Text Placeholder 2">
            <a:extLst>
              <a:ext uri="{FF2B5EF4-FFF2-40B4-BE49-F238E27FC236}">
                <a16:creationId xmlns:a16="http://schemas.microsoft.com/office/drawing/2014/main" id="{5A00728B-A8AD-4787-A13D-B3BCDE3538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490D6A-35F2-46AF-BE5E-C3527C10F0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5" name="Text Placeholder 4">
            <a:extLst>
              <a:ext uri="{FF2B5EF4-FFF2-40B4-BE49-F238E27FC236}">
                <a16:creationId xmlns:a16="http://schemas.microsoft.com/office/drawing/2014/main" id="{B0082CDA-98B0-4C6C-9A2D-DA1C7C4FF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BA2136-94F3-4C4C-AB54-CEDFC2A31C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7" name="Date Placeholder 6">
            <a:extLst>
              <a:ext uri="{FF2B5EF4-FFF2-40B4-BE49-F238E27FC236}">
                <a16:creationId xmlns:a16="http://schemas.microsoft.com/office/drawing/2014/main" id="{D693007B-8F9B-49D9-853D-E497089A8675}"/>
              </a:ext>
            </a:extLst>
          </p:cNvPr>
          <p:cNvSpPr>
            <a:spLocks noGrp="1"/>
          </p:cNvSpPr>
          <p:nvPr>
            <p:ph type="dt" sz="half" idx="10"/>
          </p:nvPr>
        </p:nvSpPr>
        <p:spPr/>
        <p:txBody>
          <a:bodyPr/>
          <a:lstStyle/>
          <a:p>
            <a:fld id="{4A59ACFF-0042-4D48-BDA3-58D71C751DA2}" type="datetimeFigureOut">
              <a:rPr lang="es-DO" smtClean="0"/>
              <a:t>4/4/2025</a:t>
            </a:fld>
            <a:endParaRPr lang="es-DO"/>
          </a:p>
        </p:txBody>
      </p:sp>
      <p:sp>
        <p:nvSpPr>
          <p:cNvPr id="8" name="Footer Placeholder 7">
            <a:extLst>
              <a:ext uri="{FF2B5EF4-FFF2-40B4-BE49-F238E27FC236}">
                <a16:creationId xmlns:a16="http://schemas.microsoft.com/office/drawing/2014/main" id="{8FBF2853-E6FF-4547-97D4-6935FA27FF65}"/>
              </a:ext>
            </a:extLst>
          </p:cNvPr>
          <p:cNvSpPr>
            <a:spLocks noGrp="1"/>
          </p:cNvSpPr>
          <p:nvPr>
            <p:ph type="ftr" sz="quarter" idx="11"/>
          </p:nvPr>
        </p:nvSpPr>
        <p:spPr/>
        <p:txBody>
          <a:bodyPr/>
          <a:lstStyle/>
          <a:p>
            <a:endParaRPr lang="es-DO"/>
          </a:p>
        </p:txBody>
      </p:sp>
      <p:sp>
        <p:nvSpPr>
          <p:cNvPr id="9" name="Slide Number Placeholder 8">
            <a:extLst>
              <a:ext uri="{FF2B5EF4-FFF2-40B4-BE49-F238E27FC236}">
                <a16:creationId xmlns:a16="http://schemas.microsoft.com/office/drawing/2014/main" id="{24BEB6FF-B7C4-4D22-8EBC-84E8EBC00ECF}"/>
              </a:ext>
            </a:extLst>
          </p:cNvPr>
          <p:cNvSpPr>
            <a:spLocks noGrp="1"/>
          </p:cNvSpPr>
          <p:nvPr>
            <p:ph type="sldNum" sz="quarter" idx="12"/>
          </p:nvPr>
        </p:nvSpPr>
        <p:spPr/>
        <p:txBody>
          <a:bodyPr/>
          <a:lstStyle/>
          <a:p>
            <a:fld id="{D661B6C5-5C26-4060-BA2B-42D810E147E9}" type="slidenum">
              <a:rPr lang="es-DO" smtClean="0"/>
              <a:t>‹Nº›</a:t>
            </a:fld>
            <a:endParaRPr lang="es-DO"/>
          </a:p>
        </p:txBody>
      </p:sp>
    </p:spTree>
    <p:extLst>
      <p:ext uri="{BB962C8B-B14F-4D97-AF65-F5344CB8AC3E}">
        <p14:creationId xmlns:p14="http://schemas.microsoft.com/office/powerpoint/2010/main" val="1795429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C6CE-7E11-4FB3-B54A-093BE6AAFD93}"/>
              </a:ext>
            </a:extLst>
          </p:cNvPr>
          <p:cNvSpPr>
            <a:spLocks noGrp="1"/>
          </p:cNvSpPr>
          <p:nvPr>
            <p:ph type="title"/>
          </p:nvPr>
        </p:nvSpPr>
        <p:spPr/>
        <p:txBody>
          <a:bodyPr/>
          <a:lstStyle/>
          <a:p>
            <a:r>
              <a:rPr lang="en-US"/>
              <a:t>Click to edit Master title style</a:t>
            </a:r>
            <a:endParaRPr lang="es-DO"/>
          </a:p>
        </p:txBody>
      </p:sp>
      <p:sp>
        <p:nvSpPr>
          <p:cNvPr id="3" name="Date Placeholder 2">
            <a:extLst>
              <a:ext uri="{FF2B5EF4-FFF2-40B4-BE49-F238E27FC236}">
                <a16:creationId xmlns:a16="http://schemas.microsoft.com/office/drawing/2014/main" id="{7927D7C3-F530-446C-BE7B-A8D2343C9CA0}"/>
              </a:ext>
            </a:extLst>
          </p:cNvPr>
          <p:cNvSpPr>
            <a:spLocks noGrp="1"/>
          </p:cNvSpPr>
          <p:nvPr>
            <p:ph type="dt" sz="half" idx="10"/>
          </p:nvPr>
        </p:nvSpPr>
        <p:spPr/>
        <p:txBody>
          <a:bodyPr/>
          <a:lstStyle/>
          <a:p>
            <a:fld id="{4A59ACFF-0042-4D48-BDA3-58D71C751DA2}" type="datetimeFigureOut">
              <a:rPr lang="es-DO" smtClean="0"/>
              <a:t>4/4/2025</a:t>
            </a:fld>
            <a:endParaRPr lang="es-DO"/>
          </a:p>
        </p:txBody>
      </p:sp>
      <p:sp>
        <p:nvSpPr>
          <p:cNvPr id="4" name="Footer Placeholder 3">
            <a:extLst>
              <a:ext uri="{FF2B5EF4-FFF2-40B4-BE49-F238E27FC236}">
                <a16:creationId xmlns:a16="http://schemas.microsoft.com/office/drawing/2014/main" id="{C1ABB32F-73FC-4A85-90B0-9F8568679AB2}"/>
              </a:ext>
            </a:extLst>
          </p:cNvPr>
          <p:cNvSpPr>
            <a:spLocks noGrp="1"/>
          </p:cNvSpPr>
          <p:nvPr>
            <p:ph type="ftr" sz="quarter" idx="11"/>
          </p:nvPr>
        </p:nvSpPr>
        <p:spPr/>
        <p:txBody>
          <a:bodyPr/>
          <a:lstStyle/>
          <a:p>
            <a:endParaRPr lang="es-DO"/>
          </a:p>
        </p:txBody>
      </p:sp>
      <p:sp>
        <p:nvSpPr>
          <p:cNvPr id="5" name="Slide Number Placeholder 4">
            <a:extLst>
              <a:ext uri="{FF2B5EF4-FFF2-40B4-BE49-F238E27FC236}">
                <a16:creationId xmlns:a16="http://schemas.microsoft.com/office/drawing/2014/main" id="{E6EA613A-0F01-48D1-8EE0-71C5A41CE679}"/>
              </a:ext>
            </a:extLst>
          </p:cNvPr>
          <p:cNvSpPr>
            <a:spLocks noGrp="1"/>
          </p:cNvSpPr>
          <p:nvPr>
            <p:ph type="sldNum" sz="quarter" idx="12"/>
          </p:nvPr>
        </p:nvSpPr>
        <p:spPr/>
        <p:txBody>
          <a:bodyPr/>
          <a:lstStyle/>
          <a:p>
            <a:fld id="{D661B6C5-5C26-4060-BA2B-42D810E147E9}" type="slidenum">
              <a:rPr lang="es-DO" smtClean="0"/>
              <a:t>‹Nº›</a:t>
            </a:fld>
            <a:endParaRPr lang="es-DO"/>
          </a:p>
        </p:txBody>
      </p:sp>
    </p:spTree>
    <p:extLst>
      <p:ext uri="{BB962C8B-B14F-4D97-AF65-F5344CB8AC3E}">
        <p14:creationId xmlns:p14="http://schemas.microsoft.com/office/powerpoint/2010/main" val="3554114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D81D3-5800-4A17-9DC7-5B473CC4FF5D}"/>
              </a:ext>
            </a:extLst>
          </p:cNvPr>
          <p:cNvSpPr>
            <a:spLocks noGrp="1"/>
          </p:cNvSpPr>
          <p:nvPr>
            <p:ph type="dt" sz="half" idx="10"/>
          </p:nvPr>
        </p:nvSpPr>
        <p:spPr/>
        <p:txBody>
          <a:bodyPr/>
          <a:lstStyle/>
          <a:p>
            <a:fld id="{4A59ACFF-0042-4D48-BDA3-58D71C751DA2}" type="datetimeFigureOut">
              <a:rPr lang="es-DO" smtClean="0"/>
              <a:t>4/4/2025</a:t>
            </a:fld>
            <a:endParaRPr lang="es-DO"/>
          </a:p>
        </p:txBody>
      </p:sp>
      <p:sp>
        <p:nvSpPr>
          <p:cNvPr id="3" name="Footer Placeholder 2">
            <a:extLst>
              <a:ext uri="{FF2B5EF4-FFF2-40B4-BE49-F238E27FC236}">
                <a16:creationId xmlns:a16="http://schemas.microsoft.com/office/drawing/2014/main" id="{78788043-92EA-4708-A2E3-0CC1E318DB79}"/>
              </a:ext>
            </a:extLst>
          </p:cNvPr>
          <p:cNvSpPr>
            <a:spLocks noGrp="1"/>
          </p:cNvSpPr>
          <p:nvPr>
            <p:ph type="ftr" sz="quarter" idx="11"/>
          </p:nvPr>
        </p:nvSpPr>
        <p:spPr/>
        <p:txBody>
          <a:bodyPr/>
          <a:lstStyle/>
          <a:p>
            <a:endParaRPr lang="es-DO"/>
          </a:p>
        </p:txBody>
      </p:sp>
      <p:sp>
        <p:nvSpPr>
          <p:cNvPr id="4" name="Slide Number Placeholder 3">
            <a:extLst>
              <a:ext uri="{FF2B5EF4-FFF2-40B4-BE49-F238E27FC236}">
                <a16:creationId xmlns:a16="http://schemas.microsoft.com/office/drawing/2014/main" id="{2ED00CF3-E40E-459B-A80A-992275D7DB9E}"/>
              </a:ext>
            </a:extLst>
          </p:cNvPr>
          <p:cNvSpPr>
            <a:spLocks noGrp="1"/>
          </p:cNvSpPr>
          <p:nvPr>
            <p:ph type="sldNum" sz="quarter" idx="12"/>
          </p:nvPr>
        </p:nvSpPr>
        <p:spPr/>
        <p:txBody>
          <a:bodyPr/>
          <a:lstStyle/>
          <a:p>
            <a:fld id="{D661B6C5-5C26-4060-BA2B-42D810E147E9}" type="slidenum">
              <a:rPr lang="es-DO" smtClean="0"/>
              <a:t>‹Nº›</a:t>
            </a:fld>
            <a:endParaRPr lang="es-DO"/>
          </a:p>
        </p:txBody>
      </p:sp>
    </p:spTree>
    <p:extLst>
      <p:ext uri="{BB962C8B-B14F-4D97-AF65-F5344CB8AC3E}">
        <p14:creationId xmlns:p14="http://schemas.microsoft.com/office/powerpoint/2010/main" val="3371929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424CB-0EA8-4B90-82BD-1B6F655F3F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DO"/>
          </a:p>
        </p:txBody>
      </p:sp>
      <p:sp>
        <p:nvSpPr>
          <p:cNvPr id="3" name="Content Placeholder 2">
            <a:extLst>
              <a:ext uri="{FF2B5EF4-FFF2-40B4-BE49-F238E27FC236}">
                <a16:creationId xmlns:a16="http://schemas.microsoft.com/office/drawing/2014/main" id="{A4EA7AD2-9906-4ECC-9B21-4BABE8FBD6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Text Placeholder 3">
            <a:extLst>
              <a:ext uri="{FF2B5EF4-FFF2-40B4-BE49-F238E27FC236}">
                <a16:creationId xmlns:a16="http://schemas.microsoft.com/office/drawing/2014/main" id="{1CDD2B2D-9959-42E4-A2C0-00D9C6FF21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FD0B71-C955-4248-9A4B-CC3B3633CE6E}"/>
              </a:ext>
            </a:extLst>
          </p:cNvPr>
          <p:cNvSpPr>
            <a:spLocks noGrp="1"/>
          </p:cNvSpPr>
          <p:nvPr>
            <p:ph type="dt" sz="half" idx="10"/>
          </p:nvPr>
        </p:nvSpPr>
        <p:spPr/>
        <p:txBody>
          <a:bodyPr/>
          <a:lstStyle/>
          <a:p>
            <a:fld id="{4A59ACFF-0042-4D48-BDA3-58D71C751DA2}" type="datetimeFigureOut">
              <a:rPr lang="es-DO" smtClean="0"/>
              <a:t>4/4/2025</a:t>
            </a:fld>
            <a:endParaRPr lang="es-DO"/>
          </a:p>
        </p:txBody>
      </p:sp>
      <p:sp>
        <p:nvSpPr>
          <p:cNvPr id="6" name="Footer Placeholder 5">
            <a:extLst>
              <a:ext uri="{FF2B5EF4-FFF2-40B4-BE49-F238E27FC236}">
                <a16:creationId xmlns:a16="http://schemas.microsoft.com/office/drawing/2014/main" id="{1AFB7BB5-9585-4712-9135-D2521517389A}"/>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5065304A-A3CB-46DC-A0C1-38B982505124}"/>
              </a:ext>
            </a:extLst>
          </p:cNvPr>
          <p:cNvSpPr>
            <a:spLocks noGrp="1"/>
          </p:cNvSpPr>
          <p:nvPr>
            <p:ph type="sldNum" sz="quarter" idx="12"/>
          </p:nvPr>
        </p:nvSpPr>
        <p:spPr/>
        <p:txBody>
          <a:bodyPr/>
          <a:lstStyle/>
          <a:p>
            <a:fld id="{D661B6C5-5C26-4060-BA2B-42D810E147E9}" type="slidenum">
              <a:rPr lang="es-DO" smtClean="0"/>
              <a:t>‹Nº›</a:t>
            </a:fld>
            <a:endParaRPr lang="es-DO"/>
          </a:p>
        </p:txBody>
      </p:sp>
    </p:spTree>
    <p:extLst>
      <p:ext uri="{BB962C8B-B14F-4D97-AF65-F5344CB8AC3E}">
        <p14:creationId xmlns:p14="http://schemas.microsoft.com/office/powerpoint/2010/main" val="411161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2CCC3-CD40-4C06-A839-2E45CD993D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DO"/>
          </a:p>
        </p:txBody>
      </p:sp>
      <p:sp>
        <p:nvSpPr>
          <p:cNvPr id="3" name="Picture Placeholder 2">
            <a:extLst>
              <a:ext uri="{FF2B5EF4-FFF2-40B4-BE49-F238E27FC236}">
                <a16:creationId xmlns:a16="http://schemas.microsoft.com/office/drawing/2014/main" id="{2EE1E130-6676-4792-83EE-716ACDC6BA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DO"/>
          </a:p>
        </p:txBody>
      </p:sp>
      <p:sp>
        <p:nvSpPr>
          <p:cNvPr id="4" name="Text Placeholder 3">
            <a:extLst>
              <a:ext uri="{FF2B5EF4-FFF2-40B4-BE49-F238E27FC236}">
                <a16:creationId xmlns:a16="http://schemas.microsoft.com/office/drawing/2014/main" id="{7F931F95-2BE9-4981-82FD-4CB223967A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2062C7-611B-4C2E-B32D-C8E582F5DDF4}"/>
              </a:ext>
            </a:extLst>
          </p:cNvPr>
          <p:cNvSpPr>
            <a:spLocks noGrp="1"/>
          </p:cNvSpPr>
          <p:nvPr>
            <p:ph type="dt" sz="half" idx="10"/>
          </p:nvPr>
        </p:nvSpPr>
        <p:spPr/>
        <p:txBody>
          <a:bodyPr/>
          <a:lstStyle/>
          <a:p>
            <a:fld id="{4A59ACFF-0042-4D48-BDA3-58D71C751DA2}" type="datetimeFigureOut">
              <a:rPr lang="es-DO" smtClean="0"/>
              <a:t>4/4/2025</a:t>
            </a:fld>
            <a:endParaRPr lang="es-DO"/>
          </a:p>
        </p:txBody>
      </p:sp>
      <p:sp>
        <p:nvSpPr>
          <p:cNvPr id="6" name="Footer Placeholder 5">
            <a:extLst>
              <a:ext uri="{FF2B5EF4-FFF2-40B4-BE49-F238E27FC236}">
                <a16:creationId xmlns:a16="http://schemas.microsoft.com/office/drawing/2014/main" id="{F3AD0F33-1A11-49D1-A628-4736FC153F24}"/>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F4627E00-CCB6-4F3E-8CC9-34904FCB3011}"/>
              </a:ext>
            </a:extLst>
          </p:cNvPr>
          <p:cNvSpPr>
            <a:spLocks noGrp="1"/>
          </p:cNvSpPr>
          <p:nvPr>
            <p:ph type="sldNum" sz="quarter" idx="12"/>
          </p:nvPr>
        </p:nvSpPr>
        <p:spPr/>
        <p:txBody>
          <a:bodyPr/>
          <a:lstStyle/>
          <a:p>
            <a:fld id="{D661B6C5-5C26-4060-BA2B-42D810E147E9}" type="slidenum">
              <a:rPr lang="es-DO" smtClean="0"/>
              <a:t>‹Nº›</a:t>
            </a:fld>
            <a:endParaRPr lang="es-DO"/>
          </a:p>
        </p:txBody>
      </p:sp>
    </p:spTree>
    <p:extLst>
      <p:ext uri="{BB962C8B-B14F-4D97-AF65-F5344CB8AC3E}">
        <p14:creationId xmlns:p14="http://schemas.microsoft.com/office/powerpoint/2010/main" val="1363889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298C39-0D10-49D3-9409-751990B4BF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DO"/>
          </a:p>
        </p:txBody>
      </p:sp>
      <p:sp>
        <p:nvSpPr>
          <p:cNvPr id="3" name="Text Placeholder 2">
            <a:extLst>
              <a:ext uri="{FF2B5EF4-FFF2-40B4-BE49-F238E27FC236}">
                <a16:creationId xmlns:a16="http://schemas.microsoft.com/office/drawing/2014/main" id="{16067860-2883-4A0B-BCBB-01E2ECBBA4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CBA94F77-291C-4E21-ACFC-734BD8A0FB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59ACFF-0042-4D48-BDA3-58D71C751DA2}" type="datetimeFigureOut">
              <a:rPr lang="es-DO" smtClean="0"/>
              <a:t>4/4/2025</a:t>
            </a:fld>
            <a:endParaRPr lang="es-DO"/>
          </a:p>
        </p:txBody>
      </p:sp>
      <p:sp>
        <p:nvSpPr>
          <p:cNvPr id="5" name="Footer Placeholder 4">
            <a:extLst>
              <a:ext uri="{FF2B5EF4-FFF2-40B4-BE49-F238E27FC236}">
                <a16:creationId xmlns:a16="http://schemas.microsoft.com/office/drawing/2014/main" id="{786432FD-3D6B-4D63-AA4C-8E58EF5F8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DO"/>
          </a:p>
        </p:txBody>
      </p:sp>
      <p:sp>
        <p:nvSpPr>
          <p:cNvPr id="6" name="Slide Number Placeholder 5">
            <a:extLst>
              <a:ext uri="{FF2B5EF4-FFF2-40B4-BE49-F238E27FC236}">
                <a16:creationId xmlns:a16="http://schemas.microsoft.com/office/drawing/2014/main" id="{6728DDE6-CE1E-4C9F-A936-0620953563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61B6C5-5C26-4060-BA2B-42D810E147E9}" type="slidenum">
              <a:rPr lang="es-DO" smtClean="0"/>
              <a:t>‹Nº›</a:t>
            </a:fld>
            <a:endParaRPr lang="es-DO"/>
          </a:p>
        </p:txBody>
      </p:sp>
    </p:spTree>
    <p:extLst>
      <p:ext uri="{BB962C8B-B14F-4D97-AF65-F5344CB8AC3E}">
        <p14:creationId xmlns:p14="http://schemas.microsoft.com/office/powerpoint/2010/main" val="3958592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3.gif"/><Relationship Id="rId3" Type="http://schemas.openxmlformats.org/officeDocument/2006/relationships/image" Target="../media/image2.png"/><Relationship Id="rId21" Type="http://schemas.openxmlformats.org/officeDocument/2006/relationships/image" Target="../media/image16.png"/><Relationship Id="rId7" Type="http://schemas.openxmlformats.org/officeDocument/2006/relationships/image" Target="../media/image5.png"/><Relationship Id="rId12" Type="http://schemas.microsoft.com/office/2007/relationships/hdphoto" Target="../media/hdphoto2.wdp"/><Relationship Id="rId17" Type="http://schemas.openxmlformats.org/officeDocument/2006/relationships/image" Target="../media/image12.png"/><Relationship Id="rId2" Type="http://schemas.openxmlformats.org/officeDocument/2006/relationships/image" Target="../media/image1.png"/><Relationship Id="rId16" Type="http://schemas.openxmlformats.org/officeDocument/2006/relationships/hyperlink" Target="https://www.youtube.com/@JuancitoPenaV" TargetMode="External"/><Relationship Id="rId20"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microsoft.com/office/2007/relationships/hdphoto" Target="../media/hdphoto3.wdp"/><Relationship Id="rId23"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7.png"/><Relationship Id="rId14" Type="http://schemas.openxmlformats.org/officeDocument/2006/relationships/image" Target="../media/image11.png"/><Relationship Id="rId22"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s-es/dotnet/api/xamarin.forms.stacklayout?view=xamarin-forms" TargetMode="Externa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hyperlink" Target="https://docs.microsoft.com/en-us/xamarin/get-started/tutorials/?WT.mc_id=docs-forums-xamarin"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7.xml"/><Relationship Id="rId5" Type="http://schemas.openxmlformats.org/officeDocument/2006/relationships/hyperlink" Target="https://icon-icons.com/icon/login-gov/146024" TargetMode="External"/><Relationship Id="rId4" Type="http://schemas.openxmlformats.org/officeDocument/2006/relationships/hyperlink" Target="https://flatuicolors.com/palette/gb"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 Target="slide2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tmp"/><Relationship Id="rId1" Type="http://schemas.openxmlformats.org/officeDocument/2006/relationships/slideLayout" Target="../slideLayouts/slideLayout7.xml"/><Relationship Id="rId5" Type="http://schemas.openxmlformats.org/officeDocument/2006/relationships/image" Target="../media/image52.tmp"/><Relationship Id="rId4" Type="http://schemas.openxmlformats.org/officeDocument/2006/relationships/image" Target="../media/image51.tmp"/></Relationships>
</file>

<file path=ppt/slides/_rels/slide38.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tm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s-es/dotnet/api/xamarin.forms.contentpage" TargetMode="External"/><Relationship Id="rId2" Type="http://schemas.openxmlformats.org/officeDocument/2006/relationships/hyperlink" Target="https://docs.microsoft.com/es-es/dotnet/api/xamarin.forms.contentview" TargetMode="External"/><Relationship Id="rId1" Type="http://schemas.openxmlformats.org/officeDocument/2006/relationships/slideLayout" Target="../slideLayouts/slideLayout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31C32F14-0C91-4AA3-B347-BCE417195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7458" y="1775518"/>
            <a:ext cx="3031198" cy="3111476"/>
          </a:xfrm>
          <a:prstGeom prst="rect">
            <a:avLst/>
          </a:prstGeom>
        </p:spPr>
      </p:pic>
      <p:sp>
        <p:nvSpPr>
          <p:cNvPr id="4" name="TextBox 3">
            <a:extLst>
              <a:ext uri="{FF2B5EF4-FFF2-40B4-BE49-F238E27FC236}">
                <a16:creationId xmlns:a16="http://schemas.microsoft.com/office/drawing/2014/main" id="{DC541D45-79C1-4082-A8B3-69CB6093F516}"/>
              </a:ext>
            </a:extLst>
          </p:cNvPr>
          <p:cNvSpPr txBox="1"/>
          <p:nvPr/>
        </p:nvSpPr>
        <p:spPr>
          <a:xfrm>
            <a:off x="4661684" y="4679890"/>
            <a:ext cx="2455033" cy="1200329"/>
          </a:xfrm>
          <a:prstGeom prst="rect">
            <a:avLst/>
          </a:prstGeom>
          <a:noFill/>
        </p:spPr>
        <p:txBody>
          <a:bodyPr wrap="square" rtlCol="0">
            <a:spAutoFit/>
          </a:bodyPr>
          <a:lstStyle/>
          <a:p>
            <a:pPr algn="ctr"/>
            <a:r>
              <a:rPr lang="en-US" sz="3200" b="1" dirty="0">
                <a:solidFill>
                  <a:srgbClr val="FF0000"/>
                </a:solidFill>
              </a:rPr>
              <a:t>Juancito</a:t>
            </a:r>
          </a:p>
          <a:p>
            <a:pPr algn="ctr"/>
            <a:r>
              <a:rPr lang="en-US" sz="4000" b="1" dirty="0">
                <a:effectLst>
                  <a:outerShdw blurRad="38100" dist="38100" dir="2700000" algn="tl">
                    <a:srgbClr val="000000">
                      <a:alpha val="43137"/>
                    </a:srgbClr>
                  </a:outerShdw>
                </a:effectLst>
              </a:rPr>
              <a:t> </a:t>
            </a:r>
            <a:r>
              <a:rPr lang="en-US" sz="4000" b="1" dirty="0">
                <a:solidFill>
                  <a:schemeClr val="accent4"/>
                </a:solidFill>
                <a:effectLst>
                  <a:outerShdw blurRad="38100" dist="38100" dir="2700000" algn="tl">
                    <a:srgbClr val="000000">
                      <a:alpha val="43137"/>
                    </a:srgbClr>
                  </a:outerShdw>
                </a:effectLst>
              </a:rPr>
              <a:t>Peña V.</a:t>
            </a:r>
            <a:endParaRPr lang="es-DO" sz="4000" b="1" dirty="0">
              <a:solidFill>
                <a:schemeClr val="accent4"/>
              </a:solidFill>
              <a:effectLst>
                <a:outerShdw blurRad="38100" dist="38100" dir="2700000" algn="tl">
                  <a:srgbClr val="000000">
                    <a:alpha val="43137"/>
                  </a:srgbClr>
                </a:outerShdw>
              </a:effectLst>
            </a:endParaRPr>
          </a:p>
        </p:txBody>
      </p:sp>
      <p:pic>
        <p:nvPicPr>
          <p:cNvPr id="1026" name="Picture 2" descr="system, users, user Icon">
            <a:extLst>
              <a:ext uri="{FF2B5EF4-FFF2-40B4-BE49-F238E27FC236}">
                <a16:creationId xmlns:a16="http://schemas.microsoft.com/office/drawing/2014/main" id="{DC53BBE1-18A8-400B-83BA-8C1C605BA19E}"/>
              </a:ext>
            </a:extLst>
          </p:cNvPr>
          <p:cNvPicPr>
            <a:picLocks noChangeAspect="1" noChangeArrowheads="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1155311" y="232137"/>
            <a:ext cx="747959" cy="747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laceholder, black, shape, for, localization, on, maps Icon">
            <a:extLst>
              <a:ext uri="{FF2B5EF4-FFF2-40B4-BE49-F238E27FC236}">
                <a16:creationId xmlns:a16="http://schemas.microsoft.com/office/drawing/2014/main" id="{203DCDAD-8E86-49D9-9D7B-8C1B11BA8ED6}"/>
              </a:ext>
            </a:extLst>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69582" y="679134"/>
            <a:ext cx="239235" cy="2392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il, email Icon">
            <a:extLst>
              <a:ext uri="{FF2B5EF4-FFF2-40B4-BE49-F238E27FC236}">
                <a16:creationId xmlns:a16="http://schemas.microsoft.com/office/drawing/2014/main" id="{D48A108D-FA85-4E24-ABCF-1E36F39C5D74}"/>
              </a:ext>
            </a:extLst>
          </p:cNvPr>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01225" y="1062638"/>
            <a:ext cx="187772" cy="18777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CC288DA-CBA7-48B3-8A54-6D0588B5155C}"/>
              </a:ext>
            </a:extLst>
          </p:cNvPr>
          <p:cNvSpPr txBox="1"/>
          <p:nvPr/>
        </p:nvSpPr>
        <p:spPr>
          <a:xfrm>
            <a:off x="4649131" y="816273"/>
            <a:ext cx="2371322" cy="307777"/>
          </a:xfrm>
          <a:prstGeom prst="rect">
            <a:avLst/>
          </a:prstGeom>
          <a:noFill/>
        </p:spPr>
        <p:txBody>
          <a:bodyPr wrap="square" rtlCol="0">
            <a:spAutoFit/>
          </a:bodyPr>
          <a:lstStyle/>
          <a:p>
            <a:pPr algn="ctr"/>
            <a:r>
              <a:rPr lang="en-US" sz="1400" dirty="0"/>
              <a:t>Santo Domingo, R.D.</a:t>
            </a:r>
            <a:endParaRPr lang="es-DO" sz="1400" dirty="0"/>
          </a:p>
        </p:txBody>
      </p:sp>
      <p:sp>
        <p:nvSpPr>
          <p:cNvPr id="20" name="TextBox 19">
            <a:extLst>
              <a:ext uri="{FF2B5EF4-FFF2-40B4-BE49-F238E27FC236}">
                <a16:creationId xmlns:a16="http://schemas.microsoft.com/office/drawing/2014/main" id="{52EA14A6-5588-4FB9-B8BC-39FA569171D9}"/>
              </a:ext>
            </a:extLst>
          </p:cNvPr>
          <p:cNvSpPr txBox="1"/>
          <p:nvPr/>
        </p:nvSpPr>
        <p:spPr>
          <a:xfrm>
            <a:off x="4795111" y="993099"/>
            <a:ext cx="2332126" cy="307777"/>
          </a:xfrm>
          <a:prstGeom prst="rect">
            <a:avLst/>
          </a:prstGeom>
          <a:noFill/>
        </p:spPr>
        <p:txBody>
          <a:bodyPr wrap="square" rtlCol="0">
            <a:spAutoFit/>
          </a:bodyPr>
          <a:lstStyle/>
          <a:p>
            <a:pPr algn="ctr"/>
            <a:r>
              <a:rPr lang="en-US" sz="1400" dirty="0"/>
              <a:t>Juancito.pena@gmail.com</a:t>
            </a:r>
            <a:endParaRPr lang="es-DO" sz="1400" dirty="0"/>
          </a:p>
        </p:txBody>
      </p:sp>
      <p:pic>
        <p:nvPicPr>
          <p:cNvPr id="1036" name="Picture 12" descr="education, school, university cap Icon">
            <a:extLst>
              <a:ext uri="{FF2B5EF4-FFF2-40B4-BE49-F238E27FC236}">
                <a16:creationId xmlns:a16="http://schemas.microsoft.com/office/drawing/2014/main" id="{14DAFB85-515B-49B0-85E9-FD4549D4B79B}"/>
              </a:ext>
            </a:extLst>
          </p:cNvPr>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50790" y="198116"/>
            <a:ext cx="883276" cy="8832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ddress, book, contacts Icon">
            <a:extLst>
              <a:ext uri="{FF2B5EF4-FFF2-40B4-BE49-F238E27FC236}">
                <a16:creationId xmlns:a16="http://schemas.microsoft.com/office/drawing/2014/main" id="{4A4BD6A7-6F9C-4706-B5B0-BCF475B903A6}"/>
              </a:ext>
            </a:extLst>
          </p:cNvPr>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2080" y="39826"/>
            <a:ext cx="567425" cy="5674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ircle, portfolio, button, outline, Bag, Rounded Ui, suitcase, tool,  interface icon">
            <a:extLst>
              <a:ext uri="{FF2B5EF4-FFF2-40B4-BE49-F238E27FC236}">
                <a16:creationId xmlns:a16="http://schemas.microsoft.com/office/drawing/2014/main" id="{2129D738-FFFF-464A-BCBA-E80DB0F9AC04}"/>
              </a:ext>
            </a:extLst>
          </p:cNvPr>
          <p:cNvPicPr>
            <a:picLocks noChangeAspect="1" noChangeArrowheads="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06206" y="3578965"/>
            <a:ext cx="755071" cy="75507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C2B67DFD-5633-4A7D-870B-D78B62AF08A9}"/>
              </a:ext>
            </a:extLst>
          </p:cNvPr>
          <p:cNvGrpSpPr/>
          <p:nvPr/>
        </p:nvGrpSpPr>
        <p:grpSpPr>
          <a:xfrm>
            <a:off x="1467838" y="3431806"/>
            <a:ext cx="1288477" cy="1235367"/>
            <a:chOff x="9848434" y="3868645"/>
            <a:chExt cx="1395412" cy="1400174"/>
          </a:xfrm>
        </p:grpSpPr>
        <p:pic>
          <p:nvPicPr>
            <p:cNvPr id="1044" name="Picture 20" descr="Skill Development Icon of Colored Outline style - Available in SVG, PNG,  EPS, AI &amp; Icon fonts">
              <a:extLst>
                <a:ext uri="{FF2B5EF4-FFF2-40B4-BE49-F238E27FC236}">
                  <a16:creationId xmlns:a16="http://schemas.microsoft.com/office/drawing/2014/main" id="{AEBC355A-8567-4BA6-96D4-BC963EF895CB}"/>
                </a:ext>
              </a:extLst>
            </p:cNvPr>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5247" y="4224190"/>
              <a:ext cx="441786" cy="44178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3 SkillsFuture Schemes Not To Be Missed - Glints">
              <a:extLst>
                <a:ext uri="{FF2B5EF4-FFF2-40B4-BE49-F238E27FC236}">
                  <a16:creationId xmlns:a16="http://schemas.microsoft.com/office/drawing/2014/main" id="{4D19808C-8CEC-443E-8D3C-861580C05C09}"/>
                </a:ext>
              </a:extLst>
            </p:cNvPr>
            <p:cNvPicPr>
              <a:picLocks noChangeAspect="1" noChangeArrowheads="1"/>
            </p:cNvPicPr>
            <p:nvPr/>
          </p:nvPicPr>
          <p:blipFill>
            <a:blip r:embed="rId11">
              <a:duotone>
                <a:schemeClr val="accent4">
                  <a:shade val="45000"/>
                  <a:satMod val="135000"/>
                </a:schemeClr>
                <a:prstClr val="white"/>
              </a:duotone>
              <a:extLst>
                <a:ext uri="{BEBA8EAE-BF5A-486C-A8C5-ECC9F3942E4B}">
                  <a14:imgProps xmlns:a14="http://schemas.microsoft.com/office/drawing/2010/main">
                    <a14:imgLayer r:embed="rId12">
                      <a14:imgEffect>
                        <a14:backgroundRemoval t="10000" b="90000" l="10000" r="90000">
                          <a14:backgroundMark x1="76451" y1="9864" x2="76451" y2="9864"/>
                          <a14:backgroundMark x1="73379" y1="12925" x2="73379" y2="12925"/>
                          <a14:backgroundMark x1="71672" y1="13946" x2="71672" y2="13946"/>
                          <a14:backgroundMark x1="31741" y1="7483" x2="31741" y2="7483"/>
                        </a14:backgroundRemoval>
                      </a14:imgEffect>
                    </a14:imgLayer>
                  </a14:imgProps>
                </a:ext>
                <a:ext uri="{28A0092B-C50C-407E-A947-70E740481C1C}">
                  <a14:useLocalDpi xmlns:a14="http://schemas.microsoft.com/office/drawing/2010/main" val="0"/>
                </a:ext>
              </a:extLst>
            </a:blip>
            <a:srcRect/>
            <a:stretch>
              <a:fillRect/>
            </a:stretch>
          </p:blipFill>
          <p:spPr bwMode="auto">
            <a:xfrm>
              <a:off x="9848434" y="3868645"/>
              <a:ext cx="1395412" cy="1400174"/>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CF3C44F8-5241-47DA-8294-5CEF46E3A09A}"/>
              </a:ext>
            </a:extLst>
          </p:cNvPr>
          <p:cNvSpPr txBox="1"/>
          <p:nvPr/>
        </p:nvSpPr>
        <p:spPr>
          <a:xfrm>
            <a:off x="7827575" y="1002181"/>
            <a:ext cx="4329991" cy="1138773"/>
          </a:xfrm>
          <a:prstGeom prst="rect">
            <a:avLst/>
          </a:prstGeom>
          <a:noFill/>
        </p:spPr>
        <p:txBody>
          <a:bodyPr wrap="square" rtlCol="0">
            <a:spAutoFit/>
          </a:bodyPr>
          <a:lstStyle/>
          <a:p>
            <a:pPr algn="ctr"/>
            <a:r>
              <a:rPr lang="en-US" sz="1600" dirty="0"/>
              <a:t>Ingeniero en Sistemas y Computación</a:t>
            </a:r>
          </a:p>
          <a:p>
            <a:pPr algn="ctr"/>
            <a:r>
              <a:rPr lang="en-US" sz="1600" dirty="0"/>
              <a:t>Post-Grado en Ingeniería de Software</a:t>
            </a:r>
          </a:p>
          <a:p>
            <a:pPr algn="ctr"/>
            <a:r>
              <a:rPr lang="en-US" sz="1600" dirty="0"/>
              <a:t>Maestría en Sistemas Mención Gerencial</a:t>
            </a:r>
          </a:p>
          <a:p>
            <a:pPr algn="ctr"/>
            <a:r>
              <a:rPr lang="es-DO" sz="2000" b="1" dirty="0"/>
              <a:t>Universidad Dominicana O&amp;M</a:t>
            </a:r>
          </a:p>
        </p:txBody>
      </p:sp>
      <p:pic>
        <p:nvPicPr>
          <p:cNvPr id="1048" name="Picture 24" descr="Universidad Dominicana O&amp;M - Formulario de Admisión">
            <a:extLst>
              <a:ext uri="{FF2B5EF4-FFF2-40B4-BE49-F238E27FC236}">
                <a16:creationId xmlns:a16="http://schemas.microsoft.com/office/drawing/2014/main" id="{16047179-ED79-445F-9C7B-73C2F87EB26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8875"/>
          <a:stretch/>
        </p:blipFill>
        <p:spPr bwMode="auto">
          <a:xfrm>
            <a:off x="7450609" y="1142344"/>
            <a:ext cx="873053" cy="834803"/>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130A13C9-8118-4565-9047-3847DE5D80BD}"/>
              </a:ext>
            </a:extLst>
          </p:cNvPr>
          <p:cNvGrpSpPr/>
          <p:nvPr/>
        </p:nvGrpSpPr>
        <p:grpSpPr>
          <a:xfrm>
            <a:off x="6821171" y="639754"/>
            <a:ext cx="2629619" cy="1734064"/>
            <a:chOff x="6688679" y="639754"/>
            <a:chExt cx="2762111" cy="1968502"/>
          </a:xfrm>
        </p:grpSpPr>
        <p:cxnSp>
          <p:nvCxnSpPr>
            <p:cNvPr id="43" name="Straight Arrow Connector 42">
              <a:extLst>
                <a:ext uri="{FF2B5EF4-FFF2-40B4-BE49-F238E27FC236}">
                  <a16:creationId xmlns:a16="http://schemas.microsoft.com/office/drawing/2014/main" id="{91F03A2E-8ECC-4CC0-851D-DA73D5FF4E26}"/>
                </a:ext>
              </a:extLst>
            </p:cNvPr>
            <p:cNvCxnSpPr>
              <a:cxnSpLocks/>
              <a:endCxn id="1036" idx="1"/>
            </p:cNvCxnSpPr>
            <p:nvPr/>
          </p:nvCxnSpPr>
          <p:spPr>
            <a:xfrm>
              <a:off x="7819348" y="639754"/>
              <a:ext cx="16314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A1ABB-08AE-416B-9CF8-4F91F7695028}"/>
                </a:ext>
              </a:extLst>
            </p:cNvPr>
            <p:cNvCxnSpPr>
              <a:cxnSpLocks/>
            </p:cNvCxnSpPr>
            <p:nvPr/>
          </p:nvCxnSpPr>
          <p:spPr>
            <a:xfrm flipV="1">
              <a:off x="6688679" y="639754"/>
              <a:ext cx="1130669" cy="19685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DEB93BFC-90F9-466D-BA42-C7960A5E3BBF}"/>
              </a:ext>
            </a:extLst>
          </p:cNvPr>
          <p:cNvCxnSpPr>
            <a:cxnSpLocks/>
          </p:cNvCxnSpPr>
          <p:nvPr/>
        </p:nvCxnSpPr>
        <p:spPr>
          <a:xfrm flipH="1" flipV="1">
            <a:off x="3689477" y="656867"/>
            <a:ext cx="1237981" cy="1716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2940FBC-F590-4A09-9427-8DB96C607050}"/>
              </a:ext>
            </a:extLst>
          </p:cNvPr>
          <p:cNvCxnSpPr>
            <a:cxnSpLocks/>
            <a:endCxn id="1026" idx="3"/>
          </p:cNvCxnSpPr>
          <p:nvPr/>
        </p:nvCxnSpPr>
        <p:spPr>
          <a:xfrm flipH="1" flipV="1">
            <a:off x="1903270" y="606117"/>
            <a:ext cx="1786207" cy="50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04C83C-9209-49E8-B6E0-50009DA0ADAE}"/>
              </a:ext>
            </a:extLst>
          </p:cNvPr>
          <p:cNvCxnSpPr>
            <a:cxnSpLocks/>
          </p:cNvCxnSpPr>
          <p:nvPr/>
        </p:nvCxnSpPr>
        <p:spPr>
          <a:xfrm flipH="1">
            <a:off x="2506143" y="3539217"/>
            <a:ext cx="1968650" cy="299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F0CF1C1-1C1F-4F32-96FE-7161D49907C0}"/>
              </a:ext>
            </a:extLst>
          </p:cNvPr>
          <p:cNvCxnSpPr>
            <a:cxnSpLocks/>
            <a:stCxn id="84" idx="3"/>
          </p:cNvCxnSpPr>
          <p:nvPr/>
        </p:nvCxnSpPr>
        <p:spPr>
          <a:xfrm>
            <a:off x="7378656" y="3331256"/>
            <a:ext cx="2039177" cy="308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2" descr="mobile, phone Icon">
            <a:extLst>
              <a:ext uri="{FF2B5EF4-FFF2-40B4-BE49-F238E27FC236}">
                <a16:creationId xmlns:a16="http://schemas.microsoft.com/office/drawing/2014/main" id="{1B9A1A24-205A-4EF1-8BC6-BFD901BEA9BF}"/>
              </a:ext>
            </a:extLst>
          </p:cNvPr>
          <p:cNvPicPr>
            <a:picLocks noChangeAspect="1" noChangeArrowheads="1"/>
          </p:cNvPicPr>
          <p:nvPr/>
        </p:nvPicPr>
        <p:blipFill>
          <a:blip r:embed="rId14" cstate="print">
            <a:duotone>
              <a:schemeClr val="accent4">
                <a:shade val="45000"/>
                <a:satMod val="135000"/>
              </a:schemeClr>
              <a:prstClr val="white"/>
            </a:duotone>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49896" y="1265810"/>
            <a:ext cx="266166" cy="2661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7064D2-F5F9-40C3-85B1-51A86AAA7D9B}"/>
              </a:ext>
            </a:extLst>
          </p:cNvPr>
          <p:cNvSpPr txBox="1"/>
          <p:nvPr/>
        </p:nvSpPr>
        <p:spPr>
          <a:xfrm>
            <a:off x="5172280" y="1258719"/>
            <a:ext cx="1470288" cy="307777"/>
          </a:xfrm>
          <a:prstGeom prst="rect">
            <a:avLst/>
          </a:prstGeom>
          <a:noFill/>
        </p:spPr>
        <p:txBody>
          <a:bodyPr wrap="square" rtlCol="0">
            <a:spAutoFit/>
          </a:bodyPr>
          <a:lstStyle/>
          <a:p>
            <a:pPr algn="ctr"/>
            <a:r>
              <a:rPr lang="en-US" sz="1400" b="1" dirty="0"/>
              <a:t>809-870-6366</a:t>
            </a:r>
            <a:endParaRPr lang="es-DO" sz="1400" b="1" dirty="0"/>
          </a:p>
        </p:txBody>
      </p:sp>
      <p:sp>
        <p:nvSpPr>
          <p:cNvPr id="44" name="TextBox 43">
            <a:extLst>
              <a:ext uri="{FF2B5EF4-FFF2-40B4-BE49-F238E27FC236}">
                <a16:creationId xmlns:a16="http://schemas.microsoft.com/office/drawing/2014/main" id="{DC19DE7D-F1D2-4E89-918E-449F6715E362}"/>
              </a:ext>
            </a:extLst>
          </p:cNvPr>
          <p:cNvSpPr txBox="1"/>
          <p:nvPr/>
        </p:nvSpPr>
        <p:spPr>
          <a:xfrm>
            <a:off x="188555" y="1134287"/>
            <a:ext cx="3860258" cy="2062103"/>
          </a:xfrm>
          <a:prstGeom prst="rect">
            <a:avLst/>
          </a:prstGeom>
          <a:noFill/>
        </p:spPr>
        <p:txBody>
          <a:bodyPr wrap="square" rtlCol="0">
            <a:spAutoFit/>
          </a:bodyPr>
          <a:lstStyle>
            <a:defPPr>
              <a:defRPr lang="es-ES"/>
            </a:defPPr>
            <a:lvl1pPr algn="ctr">
              <a:defRPr sz="1600"/>
            </a:lvl1pPr>
          </a:lstStyle>
          <a:p>
            <a:r>
              <a:rPr lang="es-ES" dirty="0"/>
              <a:t>Me apasiona la tecnología 💻 y el análisis de datos 📊 con herramientas como </a:t>
            </a:r>
            <a:r>
              <a:rPr lang="es-ES" b="1" dirty="0"/>
              <a:t>Excel, SQL, R, Python y RapidMiner</a:t>
            </a:r>
            <a:r>
              <a:rPr lang="es-ES" dirty="0"/>
              <a:t>. Disfruto </a:t>
            </a:r>
            <a:r>
              <a:rPr lang="es-ES" b="1" dirty="0"/>
              <a:t>creando visualizaciones impactantes en Power BI </a:t>
            </a:r>
            <a:r>
              <a:rPr lang="es-ES" dirty="0"/>
              <a:t>📈 y desarrollando en </a:t>
            </a:r>
            <a:r>
              <a:rPr lang="es-ES" b="1" dirty="0"/>
              <a:t>front-end y back-end</a:t>
            </a:r>
            <a:r>
              <a:rPr lang="es-ES" dirty="0"/>
              <a:t>. Además, me encanta enseñar 📚 y compartir mis conocimientos, transmitiendo lo que aprendo cada día.</a:t>
            </a:r>
            <a:endParaRPr lang="es-DO" dirty="0"/>
          </a:p>
        </p:txBody>
      </p:sp>
      <p:grpSp>
        <p:nvGrpSpPr>
          <p:cNvPr id="2" name="Group 1">
            <a:extLst>
              <a:ext uri="{FF2B5EF4-FFF2-40B4-BE49-F238E27FC236}">
                <a16:creationId xmlns:a16="http://schemas.microsoft.com/office/drawing/2014/main" id="{ACEF821F-7E9A-4E17-8406-1B79A79D09B1}"/>
              </a:ext>
            </a:extLst>
          </p:cNvPr>
          <p:cNvGrpSpPr/>
          <p:nvPr/>
        </p:nvGrpSpPr>
        <p:grpSpPr>
          <a:xfrm>
            <a:off x="216979" y="4492812"/>
            <a:ext cx="4504550" cy="1815882"/>
            <a:chOff x="207228" y="4408428"/>
            <a:chExt cx="4302116" cy="1815882"/>
          </a:xfrm>
        </p:grpSpPr>
        <p:sp>
          <p:nvSpPr>
            <p:cNvPr id="45" name="Rectangle: Rounded Corners 44">
              <a:extLst>
                <a:ext uri="{FF2B5EF4-FFF2-40B4-BE49-F238E27FC236}">
                  <a16:creationId xmlns:a16="http://schemas.microsoft.com/office/drawing/2014/main" id="{FBA872AB-FEB7-4EAB-A3B5-3A89A475FF2A}"/>
                </a:ext>
              </a:extLst>
            </p:cNvPr>
            <p:cNvSpPr/>
            <p:nvPr/>
          </p:nvSpPr>
          <p:spPr>
            <a:xfrm>
              <a:off x="2702269" y="4446639"/>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6" name="Rectangle: Rounded Corners 45">
              <a:extLst>
                <a:ext uri="{FF2B5EF4-FFF2-40B4-BE49-F238E27FC236}">
                  <a16:creationId xmlns:a16="http://schemas.microsoft.com/office/drawing/2014/main" id="{71BE2E38-64A9-407B-9EA8-85A1634DC480}"/>
                </a:ext>
              </a:extLst>
            </p:cNvPr>
            <p:cNvSpPr/>
            <p:nvPr/>
          </p:nvSpPr>
          <p:spPr>
            <a:xfrm>
              <a:off x="2702269" y="4705216"/>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7" name="Rectangle: Rounded Corners 46">
              <a:extLst>
                <a:ext uri="{FF2B5EF4-FFF2-40B4-BE49-F238E27FC236}">
                  <a16:creationId xmlns:a16="http://schemas.microsoft.com/office/drawing/2014/main" id="{F713EDD2-594F-45DB-8718-F6DB6698EB47}"/>
                </a:ext>
              </a:extLst>
            </p:cNvPr>
            <p:cNvSpPr/>
            <p:nvPr/>
          </p:nvSpPr>
          <p:spPr>
            <a:xfrm>
              <a:off x="2709359" y="4955755"/>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8" name="Rectangle: Rounded Corners 47">
              <a:extLst>
                <a:ext uri="{FF2B5EF4-FFF2-40B4-BE49-F238E27FC236}">
                  <a16:creationId xmlns:a16="http://schemas.microsoft.com/office/drawing/2014/main" id="{F3E9DC2F-0A09-43B7-BC0E-17CA38407C73}"/>
                </a:ext>
              </a:extLst>
            </p:cNvPr>
            <p:cNvSpPr/>
            <p:nvPr/>
          </p:nvSpPr>
          <p:spPr>
            <a:xfrm>
              <a:off x="2702269" y="5210099"/>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9" name="Rectangle: Rounded Corners 48">
              <a:extLst>
                <a:ext uri="{FF2B5EF4-FFF2-40B4-BE49-F238E27FC236}">
                  <a16:creationId xmlns:a16="http://schemas.microsoft.com/office/drawing/2014/main" id="{1A7ED2C2-FB9F-4BAD-A466-4A77BF2EDAF9}"/>
                </a:ext>
              </a:extLst>
            </p:cNvPr>
            <p:cNvSpPr/>
            <p:nvPr/>
          </p:nvSpPr>
          <p:spPr>
            <a:xfrm>
              <a:off x="2709359" y="5457033"/>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0" name="TextBox 49">
              <a:extLst>
                <a:ext uri="{FF2B5EF4-FFF2-40B4-BE49-F238E27FC236}">
                  <a16:creationId xmlns:a16="http://schemas.microsoft.com/office/drawing/2014/main" id="{CFE4D9BF-C961-4EAC-9AF7-4FA08CC010F2}"/>
                </a:ext>
              </a:extLst>
            </p:cNvPr>
            <p:cNvSpPr txBox="1"/>
            <p:nvPr/>
          </p:nvSpPr>
          <p:spPr>
            <a:xfrm>
              <a:off x="207228" y="4408428"/>
              <a:ext cx="2808722" cy="1815882"/>
            </a:xfrm>
            <a:prstGeom prst="rect">
              <a:avLst/>
            </a:prstGeom>
            <a:noFill/>
          </p:spPr>
          <p:txBody>
            <a:bodyPr wrap="square" rtlCol="0">
              <a:spAutoFit/>
            </a:bodyPr>
            <a:lstStyle/>
            <a:p>
              <a:pPr marL="342900" indent="-342900" algn="just">
                <a:buFont typeface="Wingdings" panose="05000000000000000000" pitchFamily="2" charset="2"/>
                <a:buChar char="ü"/>
              </a:pPr>
              <a:r>
                <a:rPr lang="en-US" sz="1600" dirty="0"/>
                <a:t>C#, SQL, Crystal Report.</a:t>
              </a:r>
            </a:p>
            <a:p>
              <a:pPr marL="342900" indent="-342900" algn="just">
                <a:buFont typeface="Wingdings" panose="05000000000000000000" pitchFamily="2" charset="2"/>
                <a:buChar char="ü"/>
              </a:pPr>
              <a:r>
                <a:rPr lang="en-US" sz="1600" dirty="0"/>
                <a:t>HTML, CSS, Javascript.</a:t>
              </a:r>
            </a:p>
            <a:p>
              <a:pPr marL="342900" indent="-342900" algn="just">
                <a:buFont typeface="Wingdings" panose="05000000000000000000" pitchFamily="2" charset="2"/>
                <a:buChar char="ü"/>
              </a:pPr>
              <a:r>
                <a:rPr lang="en-US" sz="1600" dirty="0"/>
                <a:t>PHP, Python,  SQL. </a:t>
              </a:r>
            </a:p>
            <a:p>
              <a:pPr marL="342900" indent="-342900" algn="just">
                <a:buFont typeface="Wingdings" panose="05000000000000000000" pitchFamily="2" charset="2"/>
                <a:buChar char="ü"/>
              </a:pPr>
              <a:r>
                <a:rPr lang="en-US" sz="1600" dirty="0"/>
                <a:t>Power BI, Excel.</a:t>
              </a:r>
            </a:p>
            <a:p>
              <a:pPr marL="342900" indent="-342900" algn="just">
                <a:buFont typeface="Wingdings" panose="05000000000000000000" pitchFamily="2" charset="2"/>
                <a:buChar char="ü"/>
              </a:pPr>
              <a:r>
                <a:rPr lang="en-US" sz="1600" dirty="0"/>
                <a:t>RapidMiner, R, Python.</a:t>
              </a:r>
            </a:p>
            <a:p>
              <a:pPr marL="342900" indent="-342900" algn="just">
                <a:buFont typeface="Wingdings" panose="05000000000000000000" pitchFamily="2" charset="2"/>
                <a:buChar char="ü"/>
              </a:pPr>
              <a:r>
                <a:rPr lang="en-US" sz="1600" dirty="0"/>
                <a:t>XAMARIN, C#, XAML</a:t>
              </a:r>
            </a:p>
            <a:p>
              <a:pPr marL="342900" indent="-342900" algn="just">
                <a:buFont typeface="Wingdings" panose="05000000000000000000" pitchFamily="2" charset="2"/>
                <a:buChar char="ü"/>
              </a:pPr>
              <a:r>
                <a:rPr lang="es-DO" sz="1400" dirty="0"/>
                <a:t>Macola, Sap., MSeller</a:t>
              </a:r>
            </a:p>
          </p:txBody>
        </p:sp>
        <p:sp>
          <p:nvSpPr>
            <p:cNvPr id="52" name="Rectangle: Rounded Corners 51">
              <a:extLst>
                <a:ext uri="{FF2B5EF4-FFF2-40B4-BE49-F238E27FC236}">
                  <a16:creationId xmlns:a16="http://schemas.microsoft.com/office/drawing/2014/main" id="{76894753-18F2-455B-A773-A23C29799ADF}"/>
                </a:ext>
              </a:extLst>
            </p:cNvPr>
            <p:cNvSpPr/>
            <p:nvPr/>
          </p:nvSpPr>
          <p:spPr>
            <a:xfrm>
              <a:off x="2705815" y="4450872"/>
              <a:ext cx="1062921" cy="203130"/>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3" name="Rectangle: Rounded Corners 52">
              <a:extLst>
                <a:ext uri="{FF2B5EF4-FFF2-40B4-BE49-F238E27FC236}">
                  <a16:creationId xmlns:a16="http://schemas.microsoft.com/office/drawing/2014/main" id="{03BF2A51-BF50-4B93-AB79-0CE7B60F9BAC}"/>
                </a:ext>
              </a:extLst>
            </p:cNvPr>
            <p:cNvSpPr/>
            <p:nvPr/>
          </p:nvSpPr>
          <p:spPr>
            <a:xfrm>
              <a:off x="2705815" y="4709449"/>
              <a:ext cx="1256105" cy="188690"/>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4" name="Rectangle: Rounded Corners 53">
              <a:extLst>
                <a:ext uri="{FF2B5EF4-FFF2-40B4-BE49-F238E27FC236}">
                  <a16:creationId xmlns:a16="http://schemas.microsoft.com/office/drawing/2014/main" id="{0F8D6A14-909E-4A0B-83CB-409FCF1D59CB}"/>
                </a:ext>
              </a:extLst>
            </p:cNvPr>
            <p:cNvSpPr/>
            <p:nvPr/>
          </p:nvSpPr>
          <p:spPr>
            <a:xfrm>
              <a:off x="2712905" y="4959987"/>
              <a:ext cx="1055831" cy="199224"/>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5" name="Rectangle: Rounded Corners 54">
              <a:extLst>
                <a:ext uri="{FF2B5EF4-FFF2-40B4-BE49-F238E27FC236}">
                  <a16:creationId xmlns:a16="http://schemas.microsoft.com/office/drawing/2014/main" id="{F918CF2F-6F6F-459A-8E13-E824F81C9A5D}"/>
                </a:ext>
              </a:extLst>
            </p:cNvPr>
            <p:cNvSpPr/>
            <p:nvPr/>
          </p:nvSpPr>
          <p:spPr>
            <a:xfrm>
              <a:off x="2705815" y="5214331"/>
              <a:ext cx="1372014" cy="192597"/>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6" name="Rectangle: Rounded Corners 55">
              <a:extLst>
                <a:ext uri="{FF2B5EF4-FFF2-40B4-BE49-F238E27FC236}">
                  <a16:creationId xmlns:a16="http://schemas.microsoft.com/office/drawing/2014/main" id="{31A3310D-49E8-4581-96F2-3B56B6F8866F}"/>
                </a:ext>
              </a:extLst>
            </p:cNvPr>
            <p:cNvSpPr/>
            <p:nvPr/>
          </p:nvSpPr>
          <p:spPr>
            <a:xfrm>
              <a:off x="2712906" y="5461266"/>
              <a:ext cx="1013348" cy="188878"/>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7" name="Rectangle: Rounded Corners 56">
              <a:extLst>
                <a:ext uri="{FF2B5EF4-FFF2-40B4-BE49-F238E27FC236}">
                  <a16:creationId xmlns:a16="http://schemas.microsoft.com/office/drawing/2014/main" id="{9C3B0357-2AD1-4693-8A3A-74611085FEDE}"/>
                </a:ext>
              </a:extLst>
            </p:cNvPr>
            <p:cNvSpPr/>
            <p:nvPr/>
          </p:nvSpPr>
          <p:spPr>
            <a:xfrm>
              <a:off x="2709359" y="5697483"/>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9" name="Rectangle: Rounded Corners 58">
              <a:extLst>
                <a:ext uri="{FF2B5EF4-FFF2-40B4-BE49-F238E27FC236}">
                  <a16:creationId xmlns:a16="http://schemas.microsoft.com/office/drawing/2014/main" id="{0DB8CF5E-18EB-4D67-8E8D-29DBF327C3C2}"/>
                </a:ext>
              </a:extLst>
            </p:cNvPr>
            <p:cNvSpPr/>
            <p:nvPr/>
          </p:nvSpPr>
          <p:spPr>
            <a:xfrm>
              <a:off x="2712905" y="5701715"/>
              <a:ext cx="777513" cy="178771"/>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0" name="Rectangle: Rounded Corners 59">
              <a:extLst>
                <a:ext uri="{FF2B5EF4-FFF2-40B4-BE49-F238E27FC236}">
                  <a16:creationId xmlns:a16="http://schemas.microsoft.com/office/drawing/2014/main" id="{505742EC-7959-4FB3-948F-A05DD3AF565C}"/>
                </a:ext>
              </a:extLst>
            </p:cNvPr>
            <p:cNvSpPr/>
            <p:nvPr/>
          </p:nvSpPr>
          <p:spPr>
            <a:xfrm>
              <a:off x="2728751" y="5941326"/>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1" name="Rectangle: Rounded Corners 60">
              <a:extLst>
                <a:ext uri="{FF2B5EF4-FFF2-40B4-BE49-F238E27FC236}">
                  <a16:creationId xmlns:a16="http://schemas.microsoft.com/office/drawing/2014/main" id="{0D0F7646-8413-4036-9165-E67B205CAACE}"/>
                </a:ext>
              </a:extLst>
            </p:cNvPr>
            <p:cNvSpPr/>
            <p:nvPr/>
          </p:nvSpPr>
          <p:spPr>
            <a:xfrm>
              <a:off x="2732297" y="5945558"/>
              <a:ext cx="1505348" cy="182319"/>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grpSp>
      <p:sp>
        <p:nvSpPr>
          <p:cNvPr id="62" name="TextBox 61">
            <a:extLst>
              <a:ext uri="{FF2B5EF4-FFF2-40B4-BE49-F238E27FC236}">
                <a16:creationId xmlns:a16="http://schemas.microsoft.com/office/drawing/2014/main" id="{905CC81F-1E2E-4ECB-A26D-55DE813D5776}"/>
              </a:ext>
            </a:extLst>
          </p:cNvPr>
          <p:cNvSpPr txBox="1"/>
          <p:nvPr/>
        </p:nvSpPr>
        <p:spPr>
          <a:xfrm>
            <a:off x="8118032" y="4342309"/>
            <a:ext cx="4039534" cy="1692771"/>
          </a:xfrm>
          <a:prstGeom prst="rect">
            <a:avLst/>
          </a:prstGeom>
          <a:noFill/>
        </p:spPr>
        <p:txBody>
          <a:bodyPr wrap="square" rtlCol="0">
            <a:spAutoFit/>
          </a:bodyPr>
          <a:lstStyle/>
          <a:p>
            <a:pPr algn="just"/>
            <a:r>
              <a:rPr lang="en-US" sz="1400" dirty="0"/>
              <a:t>Instructor de Tecnología (2019-Hoy)</a:t>
            </a:r>
          </a:p>
          <a:p>
            <a:pPr algn="just"/>
            <a:r>
              <a:rPr lang="en-US" sz="1600" b="1" dirty="0"/>
              <a:t>Universidad Dominicana O&amp;M</a:t>
            </a:r>
            <a:endParaRPr lang="en-US" sz="1200" b="1" dirty="0"/>
          </a:p>
          <a:p>
            <a:pPr algn="just"/>
            <a:r>
              <a:rPr lang="en-US" sz="1400" dirty="0"/>
              <a:t>Enc. Soporte Tecnológico  (2011-Hoy)</a:t>
            </a:r>
            <a:endParaRPr lang="en-US" sz="1200" dirty="0"/>
          </a:p>
          <a:p>
            <a:pPr algn="just"/>
            <a:r>
              <a:rPr lang="en-US" sz="1600" b="1" dirty="0"/>
              <a:t>Cerveceria Vegana S.R.L.</a:t>
            </a:r>
            <a:endParaRPr lang="en-US" sz="1200" b="1" dirty="0"/>
          </a:p>
          <a:p>
            <a:pPr algn="just"/>
            <a:r>
              <a:rPr lang="en-US" sz="1400" dirty="0"/>
              <a:t>Consultor de Tecnologias (2019-Hoy)</a:t>
            </a:r>
          </a:p>
          <a:p>
            <a:pPr algn="just"/>
            <a:r>
              <a:rPr lang="en-US" sz="1600" b="1" dirty="0"/>
              <a:t>Independiente Freelancer.</a:t>
            </a:r>
          </a:p>
          <a:p>
            <a:pPr algn="just"/>
            <a:r>
              <a:rPr lang="es-DO" sz="1400" b="1" dirty="0">
                <a:hlinkClick r:id="rId16"/>
              </a:rPr>
              <a:t>https://www.youtube.com/@JuancitoPenaV</a:t>
            </a:r>
            <a:endParaRPr lang="en-US" sz="1100" b="1" dirty="0"/>
          </a:p>
        </p:txBody>
      </p:sp>
      <p:pic>
        <p:nvPicPr>
          <p:cNvPr id="63" name="Picture 24" descr="Universidad Dominicana O&amp;M - Formulario de Admisión">
            <a:extLst>
              <a:ext uri="{FF2B5EF4-FFF2-40B4-BE49-F238E27FC236}">
                <a16:creationId xmlns:a16="http://schemas.microsoft.com/office/drawing/2014/main" id="{DD5A35D3-B75E-42CF-BFDB-ED7A3FF9CD54}"/>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68875"/>
          <a:stretch/>
        </p:blipFill>
        <p:spPr bwMode="auto">
          <a:xfrm>
            <a:off x="7676104" y="4331267"/>
            <a:ext cx="382974" cy="36619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Cervecería Vegana, SRL">
            <a:extLst>
              <a:ext uri="{FF2B5EF4-FFF2-40B4-BE49-F238E27FC236}">
                <a16:creationId xmlns:a16="http://schemas.microsoft.com/office/drawing/2014/main" id="{B37679E4-2B08-4EA7-972A-1FB451E6B2D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647634" y="4800686"/>
            <a:ext cx="470398" cy="39199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cono equipo, independiente, internet, oficina, en línea, trabajo">
            <a:extLst>
              <a:ext uri="{FF2B5EF4-FFF2-40B4-BE49-F238E27FC236}">
                <a16:creationId xmlns:a16="http://schemas.microsoft.com/office/drawing/2014/main" id="{040608AE-F95A-4DA2-89D5-CC524CACA15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03138" y="5294483"/>
            <a:ext cx="383130" cy="38313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EC26E1B-2F19-492E-9E7C-789FF4BC97D7}"/>
              </a:ext>
            </a:extLst>
          </p:cNvPr>
          <p:cNvSpPr/>
          <p:nvPr/>
        </p:nvSpPr>
        <p:spPr>
          <a:xfrm>
            <a:off x="3605186" y="606116"/>
            <a:ext cx="153791" cy="159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7" name="Oval 66">
            <a:extLst>
              <a:ext uri="{FF2B5EF4-FFF2-40B4-BE49-F238E27FC236}">
                <a16:creationId xmlns:a16="http://schemas.microsoft.com/office/drawing/2014/main" id="{66488884-8B2E-4A0E-BB50-8E13A4D231B8}"/>
              </a:ext>
            </a:extLst>
          </p:cNvPr>
          <p:cNvSpPr/>
          <p:nvPr/>
        </p:nvSpPr>
        <p:spPr>
          <a:xfrm>
            <a:off x="7817808" y="596423"/>
            <a:ext cx="153791" cy="159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8" name="Picture 2">
            <a:extLst>
              <a:ext uri="{FF2B5EF4-FFF2-40B4-BE49-F238E27FC236}">
                <a16:creationId xmlns:a16="http://schemas.microsoft.com/office/drawing/2014/main" id="{F04A4A46-C144-FEF2-90B6-930B0744F43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62023" y="5749857"/>
            <a:ext cx="364837" cy="364837"/>
          </a:xfrm>
          <a:prstGeom prst="rect">
            <a:avLst/>
          </a:prstGeom>
          <a:noFill/>
          <a:extLst>
            <a:ext uri="{909E8E84-426E-40DD-AFC4-6F175D3DCCD1}">
              <a14:hiddenFill xmlns:a14="http://schemas.microsoft.com/office/drawing/2010/main">
                <a:solidFill>
                  <a:srgbClr val="FFFFFF"/>
                </a:solidFill>
              </a14:hiddenFill>
            </a:ext>
          </a:extLst>
        </p:spPr>
      </p:pic>
      <p:sp>
        <p:nvSpPr>
          <p:cNvPr id="71" name="CuadroTexto 70">
            <a:extLst>
              <a:ext uri="{FF2B5EF4-FFF2-40B4-BE49-F238E27FC236}">
                <a16:creationId xmlns:a16="http://schemas.microsoft.com/office/drawing/2014/main" id="{00327495-78F3-4395-A4ED-D8340B9D1B17}"/>
              </a:ext>
            </a:extLst>
          </p:cNvPr>
          <p:cNvSpPr txBox="1"/>
          <p:nvPr/>
        </p:nvSpPr>
        <p:spPr>
          <a:xfrm>
            <a:off x="7266890" y="2639004"/>
            <a:ext cx="4736555" cy="338554"/>
          </a:xfrm>
          <a:prstGeom prst="rect">
            <a:avLst/>
          </a:prstGeom>
          <a:noFill/>
        </p:spPr>
        <p:txBody>
          <a:bodyPr wrap="square">
            <a:spAutoFit/>
          </a:bodyPr>
          <a:lstStyle/>
          <a:p>
            <a:pPr algn="ctr"/>
            <a:r>
              <a:rPr lang="en-US" sz="1600" b="1" i="0" dirty="0">
                <a:solidFill>
                  <a:srgbClr val="001D35"/>
                </a:solidFill>
                <a:effectLst/>
                <a:latin typeface="72 Condensed" panose="020B0506030000000003" pitchFamily="34" charset="0"/>
                <a:cs typeface="72 Condensed" panose="020B0506030000000003" pitchFamily="34" charset="0"/>
              </a:rPr>
              <a:t>Centro Europeo de Postgrado (CEUPE) Y CESUMA.</a:t>
            </a:r>
            <a:endParaRPr lang="en-US" sz="1600" b="1" dirty="0">
              <a:latin typeface="72 Condensed" panose="020B0506030000000003" pitchFamily="34" charset="0"/>
              <a:cs typeface="72 Condensed" panose="020B0506030000000003" pitchFamily="34" charset="0"/>
            </a:endParaRPr>
          </a:p>
        </p:txBody>
      </p:sp>
      <p:pic>
        <p:nvPicPr>
          <p:cNvPr id="72" name="Picture 4" descr="CEUPE entra en la AEEN (Asociación Española de Escuelas de Negocios)">
            <a:extLst>
              <a:ext uri="{FF2B5EF4-FFF2-40B4-BE49-F238E27FC236}">
                <a16:creationId xmlns:a16="http://schemas.microsoft.com/office/drawing/2014/main" id="{39BC7753-89E6-4FCC-A50C-51BFD024D65C}"/>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7385" b="27277"/>
          <a:stretch/>
        </p:blipFill>
        <p:spPr bwMode="auto">
          <a:xfrm>
            <a:off x="8739281" y="3141300"/>
            <a:ext cx="1253289" cy="319621"/>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nstituciones Colaboradoras">
            <a:extLst>
              <a:ext uri="{FF2B5EF4-FFF2-40B4-BE49-F238E27FC236}">
                <a16:creationId xmlns:a16="http://schemas.microsoft.com/office/drawing/2014/main" id="{A0E19D90-9BBE-427B-8007-A4D8C5C0F849}"/>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334066" y="3140456"/>
            <a:ext cx="678746" cy="364355"/>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75" descr="Cara de un hombre con un traje de color negro&#10;&#10;Descripción generada automáticamente con confianza media">
            <a:extLst>
              <a:ext uri="{FF2B5EF4-FFF2-40B4-BE49-F238E27FC236}">
                <a16:creationId xmlns:a16="http://schemas.microsoft.com/office/drawing/2014/main" id="{20EA1EC8-C84B-4A0F-B24F-70CB0836C8A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545823" y="1985171"/>
            <a:ext cx="2745258" cy="2677913"/>
          </a:xfrm>
          <a:prstGeom prst="rect">
            <a:avLst/>
          </a:prstGeom>
        </p:spPr>
      </p:pic>
      <p:sp>
        <p:nvSpPr>
          <p:cNvPr id="77" name="CuadroTexto 76">
            <a:extLst>
              <a:ext uri="{FF2B5EF4-FFF2-40B4-BE49-F238E27FC236}">
                <a16:creationId xmlns:a16="http://schemas.microsoft.com/office/drawing/2014/main" id="{990DE92D-5268-4320-B151-EA058D2B6415}"/>
              </a:ext>
            </a:extLst>
          </p:cNvPr>
          <p:cNvSpPr txBox="1"/>
          <p:nvPr/>
        </p:nvSpPr>
        <p:spPr>
          <a:xfrm>
            <a:off x="7602188" y="2313850"/>
            <a:ext cx="4218909" cy="338554"/>
          </a:xfrm>
          <a:prstGeom prst="rect">
            <a:avLst/>
          </a:prstGeom>
          <a:noFill/>
        </p:spPr>
        <p:txBody>
          <a:bodyPr wrap="square">
            <a:spAutoFit/>
          </a:bodyPr>
          <a:lstStyle/>
          <a:p>
            <a:pPr algn="ctr"/>
            <a:r>
              <a:rPr lang="en-GB" sz="1600" dirty="0">
                <a:latin typeface="72 Condensed" panose="020B0506030000000003" pitchFamily="34" charset="0"/>
                <a:cs typeface="72 Condensed" panose="020B0506030000000003" pitchFamily="34" charset="0"/>
              </a:rPr>
              <a:t>Maestría de Big Data &amp; Business Analytics</a:t>
            </a:r>
            <a:endParaRPr lang="en-US" sz="1600" dirty="0">
              <a:latin typeface="72 Condensed" panose="020B0506030000000003" pitchFamily="34" charset="0"/>
              <a:cs typeface="72 Condensed" panose="020B0506030000000003" pitchFamily="34" charset="0"/>
            </a:endParaRPr>
          </a:p>
        </p:txBody>
      </p:sp>
    </p:spTree>
    <p:extLst>
      <p:ext uri="{BB962C8B-B14F-4D97-AF65-F5344CB8AC3E}">
        <p14:creationId xmlns:p14="http://schemas.microsoft.com/office/powerpoint/2010/main" val="459350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707560" y="255601"/>
            <a:ext cx="10422467" cy="523220"/>
          </a:xfrm>
          <a:prstGeom prst="rect">
            <a:avLst/>
          </a:prstGeom>
        </p:spPr>
        <p:txBody>
          <a:bodyPr wrap="square">
            <a:spAutoFit/>
          </a:bodyPr>
          <a:lstStyle/>
          <a:p>
            <a:pPr algn="ctr" fontAlgn="base"/>
            <a:r>
              <a:rPr lang="es-ES" sz="2800" b="1" dirty="0">
                <a:latin typeface="Segoe UI" panose="020B0502040204020203" pitchFamily="34" charset="0"/>
                <a:cs typeface="Segoe UI" panose="020B0502040204020203" pitchFamily="34" charset="0"/>
              </a:rPr>
              <a:t>StackLayout </a:t>
            </a:r>
            <a:r>
              <a:rPr lang="es-ES" sz="2800" b="1" dirty="0">
                <a:solidFill>
                  <a:srgbClr val="000000"/>
                </a:solidFill>
                <a:latin typeface="Rokkitt"/>
              </a:rPr>
              <a:t>Xamarin forms</a:t>
            </a:r>
            <a:endParaRPr lang="es-ES" sz="2800" b="1" i="0" dirty="0">
              <a:solidFill>
                <a:srgbClr val="000000"/>
              </a:solidFill>
              <a:effectLst/>
              <a:latin typeface="Rokkitt"/>
            </a:endParaRPr>
          </a:p>
        </p:txBody>
      </p:sp>
      <p:sp>
        <p:nvSpPr>
          <p:cNvPr id="4" name="Rectangle 2"/>
          <p:cNvSpPr>
            <a:spLocks noChangeArrowheads="1"/>
          </p:cNvSpPr>
          <p:nvPr/>
        </p:nvSpPr>
        <p:spPr bwMode="auto">
          <a:xfrm>
            <a:off x="276073" y="778821"/>
            <a:ext cx="11036060" cy="759118"/>
          </a:xfrm>
          <a:prstGeom prst="rect">
            <a:avLst/>
          </a:prstGeom>
          <a:noFill/>
          <a:ln>
            <a:noFill/>
          </a:ln>
          <a:effectLst/>
        </p:spPr>
        <p:txBody>
          <a:bodyPr vert="horz" wrap="square" lIns="241224" tIns="101568" rIns="0" bIns="101568" numCol="1" anchor="ctr" anchorCtr="0" compatLnSpc="1">
            <a:prstTxWarp prst="textNoShape">
              <a:avLst/>
            </a:prstTxWarp>
            <a:spAutoFit/>
          </a:bodyPr>
          <a:lstStyle/>
          <a:p>
            <a:pPr lvl="0" algn="just" eaLnBrk="0" fontAlgn="base" hangingPunct="0">
              <a:spcBef>
                <a:spcPct val="0"/>
              </a:spcBef>
              <a:spcAft>
                <a:spcPct val="0"/>
              </a:spcAft>
            </a:pPr>
            <a:r>
              <a:rPr lang="es-ES" altLang="es-ES" dirty="0">
                <a:latin typeface="Segoe UI" panose="020B0502040204020203" pitchFamily="34" charset="0"/>
                <a:cs typeface="Segoe UI" panose="020B0502040204020203" pitchFamily="34" charset="0"/>
              </a:rPr>
              <a:t>Un Layout que coloca los elementos secundarios en una sola línea que se puede orientar de forma vertical u horizontal.</a:t>
            </a:r>
            <a:endParaRPr kumimoji="0" lang="es-ES" altLang="es-ES" i="0" u="none" strike="noStrike" cap="none" normalizeH="0" baseline="0" dirty="0">
              <a:ln>
                <a:noFill/>
              </a:ln>
              <a:effectLst/>
              <a:latin typeface="Segoe UI" panose="020B0502040204020203" pitchFamily="34" charset="0"/>
              <a:cs typeface="Segoe UI" panose="020B0502040204020203" pitchFamily="34" charset="0"/>
            </a:endParaRPr>
          </a:p>
        </p:txBody>
      </p:sp>
      <p:pic>
        <p:nvPicPr>
          <p:cNvPr id="1028" name="Picture 4" descr="https://docs.microsoft.com/es-es/dotnet/api/xamarin-media/xamarin.forms/_images/stacklayout.triplescreenshot.png?view=xamarin-for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3575" y="1343932"/>
            <a:ext cx="7539083" cy="3769542"/>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308956" y="5235127"/>
            <a:ext cx="11574088" cy="369332"/>
          </a:xfrm>
          <a:prstGeom prst="rect">
            <a:avLst/>
          </a:prstGeom>
        </p:spPr>
        <p:txBody>
          <a:bodyPr wrap="square">
            <a:spAutoFit/>
          </a:bodyPr>
          <a:lstStyle/>
          <a:p>
            <a:pPr algn="ctr"/>
            <a:r>
              <a:rPr lang="es-ES" dirty="0">
                <a:hlinkClick r:id="rId3"/>
              </a:rPr>
              <a:t>https://docs.microsoft.com/es-es/dotnet/api/xamarin.forms.stacklayout?view=xamarin-forms</a:t>
            </a:r>
            <a:endParaRPr lang="es-ES" dirty="0"/>
          </a:p>
        </p:txBody>
      </p:sp>
      <p:sp>
        <p:nvSpPr>
          <p:cNvPr id="7" name="TextBox 6">
            <a:extLst>
              <a:ext uri="{FF2B5EF4-FFF2-40B4-BE49-F238E27FC236}">
                <a16:creationId xmlns:a16="http://schemas.microsoft.com/office/drawing/2014/main" id="{38CEC28E-7F1B-49D0-B7D7-B00FF2C01360}"/>
              </a:ext>
            </a:extLst>
          </p:cNvPr>
          <p:cNvSpPr txBox="1"/>
          <p:nvPr/>
        </p:nvSpPr>
        <p:spPr>
          <a:xfrm>
            <a:off x="579812" y="6214705"/>
            <a:ext cx="11157758" cy="369332"/>
          </a:xfrm>
          <a:prstGeom prst="rect">
            <a:avLst/>
          </a:prstGeom>
          <a:noFill/>
        </p:spPr>
        <p:txBody>
          <a:bodyPr wrap="square">
            <a:spAutoFit/>
          </a:bodyPr>
          <a:lstStyle/>
          <a:p>
            <a:pPr algn="ctr"/>
            <a:r>
              <a:rPr lang="es-DO" b="1" dirty="0">
                <a:hlinkClick r:id="rId4"/>
              </a:rPr>
              <a:t>https://docs.microsoft.com/en-us/xamarin/get-started/tutorials/?WT.mc_id=docs-forums-xamarin</a:t>
            </a:r>
            <a:endParaRPr lang="es-DO" b="1" dirty="0"/>
          </a:p>
        </p:txBody>
      </p:sp>
      <p:sp>
        <p:nvSpPr>
          <p:cNvPr id="5" name="TextBox 4">
            <a:extLst>
              <a:ext uri="{FF2B5EF4-FFF2-40B4-BE49-F238E27FC236}">
                <a16:creationId xmlns:a16="http://schemas.microsoft.com/office/drawing/2014/main" id="{0776019D-0629-4E45-9340-0821F35321C0}"/>
              </a:ext>
            </a:extLst>
          </p:cNvPr>
          <p:cNvSpPr txBox="1"/>
          <p:nvPr/>
        </p:nvSpPr>
        <p:spPr>
          <a:xfrm>
            <a:off x="2854036" y="5726112"/>
            <a:ext cx="6483927" cy="461665"/>
          </a:xfrm>
          <a:prstGeom prst="rect">
            <a:avLst/>
          </a:prstGeom>
          <a:noFill/>
        </p:spPr>
        <p:txBody>
          <a:bodyPr wrap="square" rtlCol="0">
            <a:spAutoFit/>
          </a:bodyPr>
          <a:lstStyle/>
          <a:p>
            <a:pPr algn="ctr"/>
            <a:r>
              <a:rPr lang="en-US" sz="2400" b="1" dirty="0"/>
              <a:t>Tutoriales en Microsoft</a:t>
            </a:r>
            <a:endParaRPr lang="es-DO" sz="2400" b="1" dirty="0"/>
          </a:p>
        </p:txBody>
      </p:sp>
    </p:spTree>
    <p:extLst>
      <p:ext uri="{BB962C8B-B14F-4D97-AF65-F5344CB8AC3E}">
        <p14:creationId xmlns:p14="http://schemas.microsoft.com/office/powerpoint/2010/main" val="1785875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amarin.Forms Diseños - Xamarin | Microsoft Docs">
            <a:extLst>
              <a:ext uri="{FF2B5EF4-FFF2-40B4-BE49-F238E27FC236}">
                <a16:creationId xmlns:a16="http://schemas.microsoft.com/office/drawing/2014/main" id="{C0EE905C-1406-48E3-BF7C-5B8693278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385" y="0"/>
            <a:ext cx="104187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81AE258-A652-4AE0-A2E8-4967FB811F57}"/>
              </a:ext>
            </a:extLst>
          </p:cNvPr>
          <p:cNvSpPr/>
          <p:nvPr/>
        </p:nvSpPr>
        <p:spPr>
          <a:xfrm>
            <a:off x="1067981" y="3429000"/>
            <a:ext cx="1895302" cy="3429000"/>
          </a:xfrm>
          <a:prstGeom prst="rect">
            <a:avLst/>
          </a:prstGeom>
          <a:noFill/>
          <a:ln w="3810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Rectangle 4">
            <a:extLst>
              <a:ext uri="{FF2B5EF4-FFF2-40B4-BE49-F238E27FC236}">
                <a16:creationId xmlns:a16="http://schemas.microsoft.com/office/drawing/2014/main" id="{E72D2BCE-4891-4F40-98E0-E8BDD5D898ED}"/>
              </a:ext>
            </a:extLst>
          </p:cNvPr>
          <p:cNvSpPr/>
          <p:nvPr/>
        </p:nvSpPr>
        <p:spPr>
          <a:xfrm>
            <a:off x="7333415" y="0"/>
            <a:ext cx="1895302" cy="3429000"/>
          </a:xfrm>
          <a:prstGeom prst="rect">
            <a:avLst/>
          </a:prstGeom>
          <a:noFill/>
          <a:ln w="3810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8" name="Straight Arrow Connector 7">
            <a:extLst>
              <a:ext uri="{FF2B5EF4-FFF2-40B4-BE49-F238E27FC236}">
                <a16:creationId xmlns:a16="http://schemas.microsoft.com/office/drawing/2014/main" id="{38DA557E-5C0F-4C19-A875-C08DF25986A3}"/>
              </a:ext>
            </a:extLst>
          </p:cNvPr>
          <p:cNvCxnSpPr>
            <a:cxnSpLocks/>
          </p:cNvCxnSpPr>
          <p:nvPr/>
        </p:nvCxnSpPr>
        <p:spPr>
          <a:xfrm flipV="1">
            <a:off x="2851882" y="2610197"/>
            <a:ext cx="4525867" cy="10557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557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gresan Pinky y Cerebro y los Animaniacs - TendencyBook">
            <a:extLst>
              <a:ext uri="{FF2B5EF4-FFF2-40B4-BE49-F238E27FC236}">
                <a16:creationId xmlns:a16="http://schemas.microsoft.com/office/drawing/2014/main" id="{AE9341B9-90CA-4CC7-9211-3D07074A8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36B94D-CC1A-40F2-BADD-DEB90B4BEB7E}"/>
              </a:ext>
            </a:extLst>
          </p:cNvPr>
          <p:cNvSpPr txBox="1"/>
          <p:nvPr/>
        </p:nvSpPr>
        <p:spPr>
          <a:xfrm>
            <a:off x="6949440" y="2785653"/>
            <a:ext cx="5146766" cy="3139321"/>
          </a:xfrm>
          <a:prstGeom prst="rect">
            <a:avLst/>
          </a:prstGeom>
          <a:noFill/>
        </p:spPr>
        <p:txBody>
          <a:bodyPr wrap="square" rtlCol="0">
            <a:spAutoFit/>
          </a:bodyPr>
          <a:lstStyle/>
          <a:p>
            <a:pPr algn="ctr"/>
            <a:r>
              <a:rPr lang="en-US" sz="6600" dirty="0"/>
              <a:t>Que vamos a Programar ahora Cerebro</a:t>
            </a:r>
            <a:endParaRPr lang="es-DO" sz="6600" dirty="0"/>
          </a:p>
        </p:txBody>
      </p:sp>
      <p:pic>
        <p:nvPicPr>
          <p:cNvPr id="1030" name="Picture 6" descr="Signo de interrogación: imágenes, fotos de stock libres de derechos |  Depositphotos">
            <a:extLst>
              <a:ext uri="{FF2B5EF4-FFF2-40B4-BE49-F238E27FC236}">
                <a16:creationId xmlns:a16="http://schemas.microsoft.com/office/drawing/2014/main" id="{C7EDCC9A-3FD9-40AF-B3F5-8B72310B4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9782" y="354705"/>
            <a:ext cx="2600765" cy="2600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610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4842F9-4875-4FFC-B53B-EA0E606D0F83}"/>
              </a:ext>
            </a:extLst>
          </p:cNvPr>
          <p:cNvSpPr txBox="1"/>
          <p:nvPr/>
        </p:nvSpPr>
        <p:spPr>
          <a:xfrm>
            <a:off x="2607772" y="428178"/>
            <a:ext cx="6976456" cy="6001643"/>
          </a:xfrm>
          <a:prstGeom prst="rect">
            <a:avLst/>
          </a:prstGeom>
          <a:noFill/>
        </p:spPr>
        <p:txBody>
          <a:bodyPr wrap="square">
            <a:spAutoFit/>
          </a:bodyPr>
          <a:lstStyle/>
          <a:p>
            <a:pPr algn="ctr"/>
            <a:r>
              <a:rPr lang="en-US" sz="4800" dirty="0"/>
              <a:t>Vamos a crear un </a:t>
            </a:r>
            <a:r>
              <a:rPr lang="es-DO" sz="4800" b="0" i="0" dirty="0">
                <a:solidFill>
                  <a:srgbClr val="030303"/>
                </a:solidFill>
                <a:effectLst/>
                <a:latin typeface="Roboto" panose="02000000000000000000" pitchFamily="2" charset="0"/>
              </a:rPr>
              <a:t>Login con Xamarin forms, con algunos controles como StackLayout, Label,  Entry, Image, Button, Eventos, y Codigo C# y compararlo para abrir Navigation Page</a:t>
            </a:r>
            <a:endParaRPr lang="es-DO" sz="4800" dirty="0"/>
          </a:p>
        </p:txBody>
      </p:sp>
    </p:spTree>
    <p:extLst>
      <p:ext uri="{BB962C8B-B14F-4D97-AF65-F5344CB8AC3E}">
        <p14:creationId xmlns:p14="http://schemas.microsoft.com/office/powerpoint/2010/main" val="4116485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4EFE22-5BFC-4105-A56F-578CE1144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50" y="351517"/>
            <a:ext cx="9678751" cy="6506483"/>
          </a:xfrm>
          <a:prstGeom prst="rect">
            <a:avLst/>
          </a:prstGeom>
        </p:spPr>
      </p:pic>
      <p:sp>
        <p:nvSpPr>
          <p:cNvPr id="4" name="Rectangle: Rounded Corners 3">
            <a:extLst>
              <a:ext uri="{FF2B5EF4-FFF2-40B4-BE49-F238E27FC236}">
                <a16:creationId xmlns:a16="http://schemas.microsoft.com/office/drawing/2014/main" id="{0F1541C6-2704-4ECB-9E9B-2E8B1F94686D}"/>
              </a:ext>
            </a:extLst>
          </p:cNvPr>
          <p:cNvSpPr/>
          <p:nvPr/>
        </p:nvSpPr>
        <p:spPr>
          <a:xfrm>
            <a:off x="6096000" y="4728754"/>
            <a:ext cx="3492137" cy="8098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967496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728206A-7D67-47DB-A311-7AE88CE7A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013" y="480968"/>
            <a:ext cx="8445561" cy="5619388"/>
          </a:xfrm>
          <a:prstGeom prst="rect">
            <a:avLst/>
          </a:prstGeom>
        </p:spPr>
      </p:pic>
      <p:sp>
        <p:nvSpPr>
          <p:cNvPr id="4" name="Rectangle: Rounded Corners 3">
            <a:extLst>
              <a:ext uri="{FF2B5EF4-FFF2-40B4-BE49-F238E27FC236}">
                <a16:creationId xmlns:a16="http://schemas.microsoft.com/office/drawing/2014/main" id="{61D4247B-2213-4AE1-AA27-6A623F2085C1}"/>
              </a:ext>
            </a:extLst>
          </p:cNvPr>
          <p:cNvSpPr/>
          <p:nvPr/>
        </p:nvSpPr>
        <p:spPr>
          <a:xfrm>
            <a:off x="4950823" y="1593669"/>
            <a:ext cx="4585063" cy="10058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Rectangle: Rounded Corners 4">
            <a:extLst>
              <a:ext uri="{FF2B5EF4-FFF2-40B4-BE49-F238E27FC236}">
                <a16:creationId xmlns:a16="http://schemas.microsoft.com/office/drawing/2014/main" id="{27F23252-FDAC-4C81-99EA-4351BDA248A5}"/>
              </a:ext>
            </a:extLst>
          </p:cNvPr>
          <p:cNvSpPr/>
          <p:nvPr/>
        </p:nvSpPr>
        <p:spPr>
          <a:xfrm>
            <a:off x="8725990" y="5394960"/>
            <a:ext cx="914399" cy="4049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997439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D6DF6FBB-5A56-475E-BFCB-F8322673F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519" y="204337"/>
            <a:ext cx="9754961" cy="6449325"/>
          </a:xfrm>
          <a:prstGeom prst="rect">
            <a:avLst/>
          </a:prstGeom>
        </p:spPr>
      </p:pic>
      <p:sp>
        <p:nvSpPr>
          <p:cNvPr id="4" name="Rectangle: Rounded Corners 3">
            <a:extLst>
              <a:ext uri="{FF2B5EF4-FFF2-40B4-BE49-F238E27FC236}">
                <a16:creationId xmlns:a16="http://schemas.microsoft.com/office/drawing/2014/main" id="{DCBDEEE3-CBE2-4348-85C1-7A61AEBEE160}"/>
              </a:ext>
            </a:extLst>
          </p:cNvPr>
          <p:cNvSpPr/>
          <p:nvPr/>
        </p:nvSpPr>
        <p:spPr>
          <a:xfrm>
            <a:off x="1510936" y="1567543"/>
            <a:ext cx="5686698" cy="7350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Rectangle: Rounded Corners 4">
            <a:extLst>
              <a:ext uri="{FF2B5EF4-FFF2-40B4-BE49-F238E27FC236}">
                <a16:creationId xmlns:a16="http://schemas.microsoft.com/office/drawing/2014/main" id="{B7A9FFB5-B501-4FBE-B83A-F6136B21A796}"/>
              </a:ext>
            </a:extLst>
          </p:cNvPr>
          <p:cNvSpPr/>
          <p:nvPr/>
        </p:nvSpPr>
        <p:spPr>
          <a:xfrm>
            <a:off x="9666516" y="5916288"/>
            <a:ext cx="914399" cy="4049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4214381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 Teams&#10;&#10;Description automatically generated">
            <a:extLst>
              <a:ext uri="{FF2B5EF4-FFF2-40B4-BE49-F238E27FC236}">
                <a16:creationId xmlns:a16="http://schemas.microsoft.com/office/drawing/2014/main" id="{6A3CCFC5-DEE1-4B22-BEED-46FB402D0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282" y="194811"/>
            <a:ext cx="9745435" cy="6468378"/>
          </a:xfrm>
          <a:prstGeom prst="rect">
            <a:avLst/>
          </a:prstGeom>
        </p:spPr>
      </p:pic>
      <p:sp>
        <p:nvSpPr>
          <p:cNvPr id="4" name="Rectangle: Rounded Corners 3">
            <a:extLst>
              <a:ext uri="{FF2B5EF4-FFF2-40B4-BE49-F238E27FC236}">
                <a16:creationId xmlns:a16="http://schemas.microsoft.com/office/drawing/2014/main" id="{9C182794-DC62-40F2-9825-AF1BD748C102}"/>
              </a:ext>
            </a:extLst>
          </p:cNvPr>
          <p:cNvSpPr/>
          <p:nvPr/>
        </p:nvSpPr>
        <p:spPr>
          <a:xfrm>
            <a:off x="2634342" y="3174274"/>
            <a:ext cx="5177247" cy="69233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Rectangle: Rounded Corners 4">
            <a:extLst>
              <a:ext uri="{FF2B5EF4-FFF2-40B4-BE49-F238E27FC236}">
                <a16:creationId xmlns:a16="http://schemas.microsoft.com/office/drawing/2014/main" id="{94DE91EE-975A-4E5B-8776-5878BA381CDF}"/>
              </a:ext>
            </a:extLst>
          </p:cNvPr>
          <p:cNvSpPr/>
          <p:nvPr/>
        </p:nvSpPr>
        <p:spPr>
          <a:xfrm>
            <a:off x="8621487" y="5590904"/>
            <a:ext cx="966650" cy="4049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117132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3AAADC78-4CF0-4C56-B947-24135F05D8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072" y="232916"/>
            <a:ext cx="9535856" cy="6392167"/>
          </a:xfrm>
          <a:prstGeom prst="rect">
            <a:avLst/>
          </a:prstGeom>
        </p:spPr>
      </p:pic>
    </p:spTree>
    <p:extLst>
      <p:ext uri="{BB962C8B-B14F-4D97-AF65-F5344CB8AC3E}">
        <p14:creationId xmlns:p14="http://schemas.microsoft.com/office/powerpoint/2010/main" val="938932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Word&#10;&#10;Description automatically generated">
            <a:extLst>
              <a:ext uri="{FF2B5EF4-FFF2-40B4-BE49-F238E27FC236}">
                <a16:creationId xmlns:a16="http://schemas.microsoft.com/office/drawing/2014/main" id="{0EE288E3-0746-47B4-AD44-962D775A6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p:spPr>
      </p:pic>
      <p:sp>
        <p:nvSpPr>
          <p:cNvPr id="2" name="TextBox 1">
            <a:extLst>
              <a:ext uri="{FF2B5EF4-FFF2-40B4-BE49-F238E27FC236}">
                <a16:creationId xmlns:a16="http://schemas.microsoft.com/office/drawing/2014/main" id="{F9145F2F-F726-4FF6-BF88-069DD875C339}"/>
              </a:ext>
            </a:extLst>
          </p:cNvPr>
          <p:cNvSpPr txBox="1"/>
          <p:nvPr/>
        </p:nvSpPr>
        <p:spPr>
          <a:xfrm>
            <a:off x="1927274" y="1772529"/>
            <a:ext cx="7526215" cy="3416320"/>
          </a:xfrm>
          <a:prstGeom prst="rect">
            <a:avLst/>
          </a:prstGeom>
          <a:noFill/>
        </p:spPr>
        <p:txBody>
          <a:bodyPr wrap="square" rtlCol="0">
            <a:spAutoFit/>
          </a:bodyPr>
          <a:lstStyle/>
          <a:p>
            <a:pPr algn="ctr"/>
            <a:r>
              <a:rPr lang="en-US" sz="3600" dirty="0">
                <a:solidFill>
                  <a:schemeClr val="bg1"/>
                </a:solidFill>
              </a:rPr>
              <a:t>Esperamos que termine de carga todas las dependencias y las librias necesarias, y vamos a nuestro proyecto Principal MainPage.xaml, y le damos doble click, y alli vamos a copiar nuestro codigo.</a:t>
            </a:r>
            <a:endParaRPr lang="es-DO" sz="3600" dirty="0">
              <a:solidFill>
                <a:schemeClr val="bg1"/>
              </a:solidFill>
            </a:endParaRPr>
          </a:p>
        </p:txBody>
      </p:sp>
    </p:spTree>
    <p:extLst>
      <p:ext uri="{BB962C8B-B14F-4D97-AF65-F5344CB8AC3E}">
        <p14:creationId xmlns:p14="http://schemas.microsoft.com/office/powerpoint/2010/main" val="1747976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46B8589-27CD-494F-8D9B-C34FAA54291A}"/>
              </a:ext>
            </a:extLst>
          </p:cNvPr>
          <p:cNvSpPr txBox="1"/>
          <p:nvPr/>
        </p:nvSpPr>
        <p:spPr>
          <a:xfrm>
            <a:off x="288866" y="335845"/>
            <a:ext cx="11423765" cy="6186309"/>
          </a:xfrm>
          <a:prstGeom prst="rect">
            <a:avLst/>
          </a:prstGeom>
          <a:noFill/>
        </p:spPr>
        <p:txBody>
          <a:bodyPr wrap="square">
            <a:spAutoFit/>
          </a:bodyPr>
          <a:lstStyle/>
          <a:p>
            <a:pPr algn="just"/>
            <a:r>
              <a:rPr lang="es-ES" sz="3200" b="1" i="0" dirty="0">
                <a:solidFill>
                  <a:srgbClr val="273B47"/>
                </a:solidFill>
                <a:effectLst/>
                <a:latin typeface="cooper_hewittmedium"/>
              </a:rPr>
              <a:t>Xamarin y Maui</a:t>
            </a:r>
          </a:p>
          <a:p>
            <a:pPr algn="just"/>
            <a:endParaRPr lang="es-ES" sz="2800" dirty="0"/>
          </a:p>
          <a:p>
            <a:pPr algn="just"/>
            <a:r>
              <a:rPr lang="es-ES" sz="2800" b="1" dirty="0"/>
              <a:t>Xamarin:</a:t>
            </a:r>
          </a:p>
          <a:p>
            <a:pPr algn="just"/>
            <a:endParaRPr lang="es-ES" sz="2800" dirty="0"/>
          </a:p>
          <a:p>
            <a:pPr algn="just"/>
            <a:r>
              <a:rPr lang="es-ES" sz="2800" b="1" dirty="0">
                <a:solidFill>
                  <a:srgbClr val="00B0F0"/>
                </a:solidFill>
                <a:effectLst>
                  <a:outerShdw blurRad="38100" dist="38100" dir="2700000" algn="tl">
                    <a:srgbClr val="000000">
                      <a:alpha val="43137"/>
                    </a:srgbClr>
                  </a:outerShdw>
                </a:effectLst>
              </a:rPr>
              <a:t>Xamarin</a:t>
            </a:r>
            <a:r>
              <a:rPr lang="es-ES" sz="2800" dirty="0"/>
              <a:t> es una plataforma de desarrollo de aplicaciones móviles que permite crear apps para Android e iOS usando  (C# y .NET), con un solo código base compartido.</a:t>
            </a:r>
          </a:p>
          <a:p>
            <a:pPr algn="just"/>
            <a:endParaRPr lang="es-ES" sz="2800" dirty="0"/>
          </a:p>
          <a:p>
            <a:pPr algn="just"/>
            <a:endParaRPr lang="es-ES" sz="2800" dirty="0"/>
          </a:p>
          <a:p>
            <a:pPr algn="just"/>
            <a:r>
              <a:rPr lang="es-ES" sz="2800" b="1" dirty="0"/>
              <a:t>.NET MAUI (Multiplatform App UI):</a:t>
            </a:r>
          </a:p>
          <a:p>
            <a:pPr algn="just"/>
            <a:endParaRPr lang="es-ES" sz="2800" dirty="0"/>
          </a:p>
          <a:p>
            <a:pPr algn="just"/>
            <a:r>
              <a:rPr lang="es-ES" sz="2800" b="1" dirty="0">
                <a:solidFill>
                  <a:srgbClr val="7030A0"/>
                </a:solidFill>
                <a:effectLst>
                  <a:outerShdw blurRad="38100" dist="38100" dir="2700000" algn="tl">
                    <a:srgbClr val="000000">
                      <a:alpha val="43137"/>
                    </a:srgbClr>
                  </a:outerShdw>
                </a:effectLst>
              </a:rPr>
              <a:t>MAUI</a:t>
            </a:r>
            <a:r>
              <a:rPr lang="es-ES" sz="2800" dirty="0"/>
              <a:t> es la evolución de  </a:t>
            </a:r>
            <a:r>
              <a:rPr lang="es-ES" sz="2800" b="1" dirty="0"/>
              <a:t>Xamarin.Forms </a:t>
            </a:r>
            <a:r>
              <a:rPr lang="es-ES" sz="2800" dirty="0"/>
              <a:t> y parte de .NET, diseñada para desarrollar aplicaciones con una única base de código que funcionen en  Android, iOS, Windows y Mac </a:t>
            </a:r>
          </a:p>
        </p:txBody>
      </p:sp>
      <p:pic>
        <p:nvPicPr>
          <p:cNvPr id="2050" name="Picture 2" descr="Xamarin Logo PNG Transparent &amp; SVG Vector - Freebie Supply">
            <a:extLst>
              <a:ext uri="{FF2B5EF4-FFF2-40B4-BE49-F238E27FC236}">
                <a16:creationId xmlns:a16="http://schemas.microsoft.com/office/drawing/2014/main" id="{D2ED7553-30AA-4AF1-BC0E-9FFEFEF55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425" y="1178177"/>
            <a:ext cx="708660" cy="6313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splaying Base64 encoded images in .NET MAUI · Gerald's blog about .NET, .NET  MAUI, Blazor, ASP.NET, Git, Azure and more!">
            <a:extLst>
              <a:ext uri="{FF2B5EF4-FFF2-40B4-BE49-F238E27FC236}">
                <a16:creationId xmlns:a16="http://schemas.microsoft.com/office/drawing/2014/main" id="{FAB62615-731F-4F03-9F68-375D61688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417" y="4135629"/>
            <a:ext cx="708661" cy="708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792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C241D2-0491-405B-AEB3-CFF466C4BA47}"/>
              </a:ext>
            </a:extLst>
          </p:cNvPr>
          <p:cNvSpPr txBox="1"/>
          <p:nvPr/>
        </p:nvSpPr>
        <p:spPr>
          <a:xfrm>
            <a:off x="326571" y="326571"/>
            <a:ext cx="11430000" cy="1569660"/>
          </a:xfrm>
          <a:prstGeom prst="rect">
            <a:avLst/>
          </a:prstGeom>
          <a:noFill/>
        </p:spPr>
        <p:txBody>
          <a:bodyPr wrap="square" rtlCol="0">
            <a:spAutoFit/>
          </a:bodyPr>
          <a:lstStyle/>
          <a:p>
            <a:pPr algn="just"/>
            <a:r>
              <a:rPr lang="en-US" sz="2400" dirty="0"/>
              <a:t>Vamos a buscar un recurso imagen en la pagina de iconos para nuestra aplicacion y la guardamos en la carpeta de recursos en el proyecto de android, y Tambien abrimos nuestra pagina de paleta de colores para tenerla y poder usar algunos colores para nuestro diseño.</a:t>
            </a:r>
            <a:endParaRPr lang="es-DO" sz="2400" dirty="0"/>
          </a:p>
        </p:txBody>
      </p:sp>
      <p:pic>
        <p:nvPicPr>
          <p:cNvPr id="4" name="Picture 3">
            <a:extLst>
              <a:ext uri="{FF2B5EF4-FFF2-40B4-BE49-F238E27FC236}">
                <a16:creationId xmlns:a16="http://schemas.microsoft.com/office/drawing/2014/main" id="{32368314-6B18-43CE-8056-E096FFA7E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29" y="1895956"/>
            <a:ext cx="6178121" cy="4428210"/>
          </a:xfrm>
          <a:prstGeom prst="rect">
            <a:avLst/>
          </a:prstGeom>
        </p:spPr>
      </p:pic>
      <p:pic>
        <p:nvPicPr>
          <p:cNvPr id="6" name="Picture 5">
            <a:extLst>
              <a:ext uri="{FF2B5EF4-FFF2-40B4-BE49-F238E27FC236}">
                <a16:creationId xmlns:a16="http://schemas.microsoft.com/office/drawing/2014/main" id="{186C07E1-7322-485F-8D62-C251D581B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1912" y="2756261"/>
            <a:ext cx="5003334" cy="2542135"/>
          </a:xfrm>
          <a:prstGeom prst="rect">
            <a:avLst/>
          </a:prstGeom>
        </p:spPr>
      </p:pic>
      <p:sp>
        <p:nvSpPr>
          <p:cNvPr id="8" name="TextBox 7">
            <a:extLst>
              <a:ext uri="{FF2B5EF4-FFF2-40B4-BE49-F238E27FC236}">
                <a16:creationId xmlns:a16="http://schemas.microsoft.com/office/drawing/2014/main" id="{999BA47D-E905-4D61-9BEB-4B0C8C5C535F}"/>
              </a:ext>
            </a:extLst>
          </p:cNvPr>
          <p:cNvSpPr txBox="1"/>
          <p:nvPr/>
        </p:nvSpPr>
        <p:spPr>
          <a:xfrm>
            <a:off x="7854043" y="5621774"/>
            <a:ext cx="3706586" cy="369332"/>
          </a:xfrm>
          <a:prstGeom prst="rect">
            <a:avLst/>
          </a:prstGeom>
          <a:noFill/>
        </p:spPr>
        <p:txBody>
          <a:bodyPr wrap="square">
            <a:spAutoFit/>
          </a:bodyPr>
          <a:lstStyle/>
          <a:p>
            <a:r>
              <a:rPr lang="es-DO" dirty="0">
                <a:hlinkClick r:id="rId4"/>
              </a:rPr>
              <a:t>https://flatuicolors.com/palette/gb</a:t>
            </a:r>
            <a:endParaRPr lang="es-DO" dirty="0"/>
          </a:p>
        </p:txBody>
      </p:sp>
      <p:sp>
        <p:nvSpPr>
          <p:cNvPr id="10" name="TextBox 9">
            <a:extLst>
              <a:ext uri="{FF2B5EF4-FFF2-40B4-BE49-F238E27FC236}">
                <a16:creationId xmlns:a16="http://schemas.microsoft.com/office/drawing/2014/main" id="{9E0FC585-6E41-4A29-8D47-2573B689CF0C}"/>
              </a:ext>
            </a:extLst>
          </p:cNvPr>
          <p:cNvSpPr txBox="1"/>
          <p:nvPr/>
        </p:nvSpPr>
        <p:spPr>
          <a:xfrm>
            <a:off x="1009106" y="6324166"/>
            <a:ext cx="4790802" cy="369332"/>
          </a:xfrm>
          <a:prstGeom prst="rect">
            <a:avLst/>
          </a:prstGeom>
          <a:noFill/>
        </p:spPr>
        <p:txBody>
          <a:bodyPr wrap="square">
            <a:spAutoFit/>
          </a:bodyPr>
          <a:lstStyle/>
          <a:p>
            <a:r>
              <a:rPr lang="es-DO" dirty="0">
                <a:hlinkClick r:id="rId5"/>
              </a:rPr>
              <a:t>https://icon-icons.com/icon/login-gov/146024</a:t>
            </a:r>
            <a:endParaRPr lang="es-DO" dirty="0"/>
          </a:p>
        </p:txBody>
      </p:sp>
    </p:spTree>
    <p:extLst>
      <p:ext uri="{BB962C8B-B14F-4D97-AF65-F5344CB8AC3E}">
        <p14:creationId xmlns:p14="http://schemas.microsoft.com/office/powerpoint/2010/main" val="1294691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989B05-6BBF-416A-B553-09BB9B6C7592}"/>
              </a:ext>
            </a:extLst>
          </p:cNvPr>
          <p:cNvSpPr txBox="1"/>
          <p:nvPr/>
        </p:nvSpPr>
        <p:spPr>
          <a:xfrm>
            <a:off x="4598125" y="2209804"/>
            <a:ext cx="7302137" cy="2246769"/>
          </a:xfrm>
          <a:prstGeom prst="rect">
            <a:avLst/>
          </a:prstGeom>
          <a:noFill/>
        </p:spPr>
        <p:txBody>
          <a:bodyPr wrap="square" rtlCol="0">
            <a:spAutoFit/>
          </a:bodyPr>
          <a:lstStyle/>
          <a:p>
            <a:pPr algn="ctr"/>
            <a:r>
              <a:rPr lang="en-US" sz="2800" dirty="0"/>
              <a:t>Ya sabemos como guardar los recursos como imagenes dentro de nuestro proyecto, tenemos 2 opciones basica, copiar y pegar,  agregar elemento existente o usar image source con una url del portal si la deseamos.</a:t>
            </a:r>
            <a:endParaRPr lang="es-DO" sz="2800" dirty="0"/>
          </a:p>
        </p:txBody>
      </p:sp>
      <p:pic>
        <p:nvPicPr>
          <p:cNvPr id="6" name="Picture 5" descr="Graphical user interface, application&#10;&#10;Description automatically generated">
            <a:extLst>
              <a:ext uri="{FF2B5EF4-FFF2-40B4-BE49-F238E27FC236}">
                <a16:creationId xmlns:a16="http://schemas.microsoft.com/office/drawing/2014/main" id="{825B9CE6-50A6-4FF7-87A1-71742A3EEE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07" y="132341"/>
            <a:ext cx="2715004" cy="6401693"/>
          </a:xfrm>
          <a:prstGeom prst="rect">
            <a:avLst/>
          </a:prstGeom>
        </p:spPr>
      </p:pic>
      <p:sp>
        <p:nvSpPr>
          <p:cNvPr id="7" name="Rectangle: Rounded Corners 6">
            <a:extLst>
              <a:ext uri="{FF2B5EF4-FFF2-40B4-BE49-F238E27FC236}">
                <a16:creationId xmlns:a16="http://schemas.microsoft.com/office/drawing/2014/main" id="{ABAB527C-0BCF-4140-B8DD-192E887DC425}"/>
              </a:ext>
            </a:extLst>
          </p:cNvPr>
          <p:cNvSpPr/>
          <p:nvPr/>
        </p:nvSpPr>
        <p:spPr>
          <a:xfrm>
            <a:off x="1201783" y="3971109"/>
            <a:ext cx="1724297" cy="96665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3" name="Straight Arrow Connector 2">
            <a:extLst>
              <a:ext uri="{FF2B5EF4-FFF2-40B4-BE49-F238E27FC236}">
                <a16:creationId xmlns:a16="http://schemas.microsoft.com/office/drawing/2014/main" id="{0F68B43E-1CA5-4237-BFF4-DCB043468A61}"/>
              </a:ext>
            </a:extLst>
          </p:cNvPr>
          <p:cNvCxnSpPr>
            <a:endCxn id="7" idx="3"/>
          </p:cNvCxnSpPr>
          <p:nvPr/>
        </p:nvCxnSpPr>
        <p:spPr>
          <a:xfrm flipH="1">
            <a:off x="2926080" y="3158836"/>
            <a:ext cx="1672045" cy="129559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41350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E654A6-A528-484C-BA80-423EDE403FCB}"/>
              </a:ext>
            </a:extLst>
          </p:cNvPr>
          <p:cNvPicPr>
            <a:picLocks noChangeAspect="1"/>
          </p:cNvPicPr>
          <p:nvPr/>
        </p:nvPicPr>
        <p:blipFill>
          <a:blip r:embed="rId2"/>
          <a:stretch>
            <a:fillRect/>
          </a:stretch>
        </p:blipFill>
        <p:spPr>
          <a:xfrm>
            <a:off x="485274" y="1336733"/>
            <a:ext cx="4679332" cy="5007094"/>
          </a:xfrm>
          <a:prstGeom prst="rect">
            <a:avLst/>
          </a:prstGeom>
        </p:spPr>
      </p:pic>
      <p:pic>
        <p:nvPicPr>
          <p:cNvPr id="5" name="Picture 4">
            <a:extLst>
              <a:ext uri="{FF2B5EF4-FFF2-40B4-BE49-F238E27FC236}">
                <a16:creationId xmlns:a16="http://schemas.microsoft.com/office/drawing/2014/main" id="{51EF963D-2977-4DF6-A985-4A0BE277201A}"/>
              </a:ext>
            </a:extLst>
          </p:cNvPr>
          <p:cNvPicPr>
            <a:picLocks noChangeAspect="1"/>
          </p:cNvPicPr>
          <p:nvPr/>
        </p:nvPicPr>
        <p:blipFill>
          <a:blip r:embed="rId3"/>
          <a:stretch>
            <a:fillRect/>
          </a:stretch>
        </p:blipFill>
        <p:spPr>
          <a:xfrm>
            <a:off x="5674518" y="1621755"/>
            <a:ext cx="6393972" cy="4437050"/>
          </a:xfrm>
          <a:prstGeom prst="rect">
            <a:avLst/>
          </a:prstGeom>
        </p:spPr>
      </p:pic>
      <p:sp>
        <p:nvSpPr>
          <p:cNvPr id="6" name="TextBox 5">
            <a:extLst>
              <a:ext uri="{FF2B5EF4-FFF2-40B4-BE49-F238E27FC236}">
                <a16:creationId xmlns:a16="http://schemas.microsoft.com/office/drawing/2014/main" id="{8FDB2ABC-D0DB-46A7-81A9-B02C7FF457F2}"/>
              </a:ext>
            </a:extLst>
          </p:cNvPr>
          <p:cNvSpPr txBox="1"/>
          <p:nvPr/>
        </p:nvSpPr>
        <p:spPr>
          <a:xfrm>
            <a:off x="313508" y="326571"/>
            <a:ext cx="11637415" cy="923330"/>
          </a:xfrm>
          <a:prstGeom prst="rect">
            <a:avLst/>
          </a:prstGeom>
          <a:noFill/>
        </p:spPr>
        <p:txBody>
          <a:bodyPr wrap="square" rtlCol="0">
            <a:spAutoFit/>
          </a:bodyPr>
          <a:lstStyle/>
          <a:p>
            <a:pPr algn="just"/>
            <a:r>
              <a:rPr lang="en-US" dirty="0"/>
              <a:t>Vamos a crear una nueva pagina </a:t>
            </a:r>
            <a:r>
              <a:rPr lang="en-US" b="1" dirty="0"/>
              <a:t>ContentPage</a:t>
            </a:r>
            <a:r>
              <a:rPr lang="en-US" dirty="0"/>
              <a:t>, a este le podremos Principal, nos vamos a nuestro proyecto compartido, le damos click derecho, add, nuevo elemento, y Elegimos ContentPage, le asignamos de Nombre </a:t>
            </a:r>
            <a:r>
              <a:rPr lang="en-US" b="1" dirty="0"/>
              <a:t>Principal.xaml</a:t>
            </a:r>
            <a:r>
              <a:rPr lang="en-US" dirty="0"/>
              <a:t> y le damos add.</a:t>
            </a:r>
            <a:endParaRPr lang="es-DO" dirty="0"/>
          </a:p>
        </p:txBody>
      </p:sp>
    </p:spTree>
    <p:extLst>
      <p:ext uri="{BB962C8B-B14F-4D97-AF65-F5344CB8AC3E}">
        <p14:creationId xmlns:p14="http://schemas.microsoft.com/office/powerpoint/2010/main" val="1696664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DE763F-4BC8-4C78-B0FB-4205781D2CC1}"/>
              </a:ext>
            </a:extLst>
          </p:cNvPr>
          <p:cNvPicPr>
            <a:picLocks noChangeAspect="1"/>
          </p:cNvPicPr>
          <p:nvPr/>
        </p:nvPicPr>
        <p:blipFill>
          <a:blip r:embed="rId2"/>
          <a:stretch>
            <a:fillRect/>
          </a:stretch>
        </p:blipFill>
        <p:spPr>
          <a:xfrm>
            <a:off x="305384" y="1183895"/>
            <a:ext cx="4691107" cy="5060150"/>
          </a:xfrm>
          <a:prstGeom prst="rect">
            <a:avLst/>
          </a:prstGeom>
        </p:spPr>
      </p:pic>
      <p:pic>
        <p:nvPicPr>
          <p:cNvPr id="5" name="Picture 4">
            <a:extLst>
              <a:ext uri="{FF2B5EF4-FFF2-40B4-BE49-F238E27FC236}">
                <a16:creationId xmlns:a16="http://schemas.microsoft.com/office/drawing/2014/main" id="{1AA8E0DA-D67F-458E-BC32-08A6219D5586}"/>
              </a:ext>
            </a:extLst>
          </p:cNvPr>
          <p:cNvPicPr>
            <a:picLocks noChangeAspect="1"/>
          </p:cNvPicPr>
          <p:nvPr/>
        </p:nvPicPr>
        <p:blipFill>
          <a:blip r:embed="rId3"/>
          <a:stretch>
            <a:fillRect/>
          </a:stretch>
        </p:blipFill>
        <p:spPr>
          <a:xfrm>
            <a:off x="5360875" y="1553476"/>
            <a:ext cx="6525741" cy="4528490"/>
          </a:xfrm>
          <a:prstGeom prst="rect">
            <a:avLst/>
          </a:prstGeom>
        </p:spPr>
      </p:pic>
      <p:sp>
        <p:nvSpPr>
          <p:cNvPr id="8" name="TextBox 7">
            <a:extLst>
              <a:ext uri="{FF2B5EF4-FFF2-40B4-BE49-F238E27FC236}">
                <a16:creationId xmlns:a16="http://schemas.microsoft.com/office/drawing/2014/main" id="{53FD6FC5-EFAC-425D-AE17-D1D351219165}"/>
              </a:ext>
            </a:extLst>
          </p:cNvPr>
          <p:cNvSpPr txBox="1"/>
          <p:nvPr/>
        </p:nvSpPr>
        <p:spPr>
          <a:xfrm>
            <a:off x="313508" y="326571"/>
            <a:ext cx="11637415" cy="923330"/>
          </a:xfrm>
          <a:prstGeom prst="rect">
            <a:avLst/>
          </a:prstGeom>
          <a:noFill/>
        </p:spPr>
        <p:txBody>
          <a:bodyPr wrap="square" rtlCol="0">
            <a:spAutoFit/>
          </a:bodyPr>
          <a:lstStyle/>
          <a:p>
            <a:pPr algn="just"/>
            <a:r>
              <a:rPr lang="en-US" dirty="0"/>
              <a:t>Vamos a crear una nueva pagina </a:t>
            </a:r>
            <a:r>
              <a:rPr lang="en-US" b="1" dirty="0"/>
              <a:t>ContentPage,</a:t>
            </a:r>
            <a:r>
              <a:rPr lang="en-US" dirty="0"/>
              <a:t> a este le podremos Sistema, nos vamos a nuestro proyecto compartido, le damos click derecho, add, nuevo elemento, y Elegimos ContentPage, le asignamos de Nombre </a:t>
            </a:r>
            <a:r>
              <a:rPr lang="en-US" b="1" dirty="0"/>
              <a:t>Sistema.xaml </a:t>
            </a:r>
            <a:r>
              <a:rPr lang="en-US" dirty="0"/>
              <a:t>y le damos add.</a:t>
            </a:r>
            <a:endParaRPr lang="es-DO" dirty="0"/>
          </a:p>
        </p:txBody>
      </p:sp>
    </p:spTree>
    <p:extLst>
      <p:ext uri="{BB962C8B-B14F-4D97-AF65-F5344CB8AC3E}">
        <p14:creationId xmlns:p14="http://schemas.microsoft.com/office/powerpoint/2010/main" val="3466698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text, screenshot, computer, computer&#10;&#10;Description automatically generated">
            <a:extLst>
              <a:ext uri="{FF2B5EF4-FFF2-40B4-BE49-F238E27FC236}">
                <a16:creationId xmlns:a16="http://schemas.microsoft.com/office/drawing/2014/main" id="{4F5BF205-E227-4F9D-B446-B9C43FDD6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p:spPr>
      </p:pic>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Rectangle: Rounded Corners 3">
            <a:extLst>
              <a:ext uri="{FF2B5EF4-FFF2-40B4-BE49-F238E27FC236}">
                <a16:creationId xmlns:a16="http://schemas.microsoft.com/office/drawing/2014/main" id="{7EBA8655-080A-4A4C-9994-387B3C74B899}"/>
              </a:ext>
            </a:extLst>
          </p:cNvPr>
          <p:cNvSpPr/>
          <p:nvPr/>
        </p:nvSpPr>
        <p:spPr>
          <a:xfrm>
            <a:off x="1894114" y="1354975"/>
            <a:ext cx="8205850" cy="260188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TextBox 4">
            <a:extLst>
              <a:ext uri="{FF2B5EF4-FFF2-40B4-BE49-F238E27FC236}">
                <a16:creationId xmlns:a16="http://schemas.microsoft.com/office/drawing/2014/main" id="{CCB8AB6B-0672-4314-9AA3-5FD55420831B}"/>
              </a:ext>
            </a:extLst>
          </p:cNvPr>
          <p:cNvSpPr txBox="1"/>
          <p:nvPr/>
        </p:nvSpPr>
        <p:spPr>
          <a:xfrm>
            <a:off x="1653046" y="4441371"/>
            <a:ext cx="8125097" cy="1200329"/>
          </a:xfrm>
          <a:prstGeom prst="rect">
            <a:avLst/>
          </a:prstGeom>
          <a:solidFill>
            <a:srgbClr val="FFC000"/>
          </a:solidFill>
        </p:spPr>
        <p:txBody>
          <a:bodyPr wrap="square" rtlCol="0">
            <a:spAutoFit/>
          </a:bodyPr>
          <a:lstStyle/>
          <a:p>
            <a:pPr algn="ctr"/>
            <a:r>
              <a:rPr lang="en-US" sz="2400" dirty="0"/>
              <a:t>Vamos a borrar todo lo que esta entre el StackLayout y solo vamos a dejar la parte que dice Frame y su Contenido, y modifiquemos el Label en su propiedad Text.</a:t>
            </a:r>
            <a:endParaRPr lang="es-DO" sz="2400" dirty="0"/>
          </a:p>
        </p:txBody>
      </p:sp>
      <p:cxnSp>
        <p:nvCxnSpPr>
          <p:cNvPr id="3" name="Conector recto de flecha 2">
            <a:extLst>
              <a:ext uri="{FF2B5EF4-FFF2-40B4-BE49-F238E27FC236}">
                <a16:creationId xmlns:a16="http://schemas.microsoft.com/office/drawing/2014/main" id="{D49C58DF-CE54-4D34-8CA9-5AFCEB1870BF}"/>
              </a:ext>
            </a:extLst>
          </p:cNvPr>
          <p:cNvCxnSpPr/>
          <p:nvPr/>
        </p:nvCxnSpPr>
        <p:spPr>
          <a:xfrm flipV="1">
            <a:off x="8633254" y="1556951"/>
            <a:ext cx="1771135" cy="107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327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Terminator 1">
            <a:extLst>
              <a:ext uri="{FF2B5EF4-FFF2-40B4-BE49-F238E27FC236}">
                <a16:creationId xmlns:a16="http://schemas.microsoft.com/office/drawing/2014/main" id="{2A4CCB66-F6D9-48BF-9AAC-FC7124484CAA}"/>
              </a:ext>
            </a:extLst>
          </p:cNvPr>
          <p:cNvSpPr/>
          <p:nvPr/>
        </p:nvSpPr>
        <p:spPr>
          <a:xfrm>
            <a:off x="5048980" y="59724"/>
            <a:ext cx="1922804" cy="56402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INICIO</a:t>
            </a:r>
            <a:endParaRPr lang="es-DO" dirty="0"/>
          </a:p>
        </p:txBody>
      </p:sp>
      <p:sp>
        <p:nvSpPr>
          <p:cNvPr id="3" name="Flowchart: Terminator 2">
            <a:extLst>
              <a:ext uri="{FF2B5EF4-FFF2-40B4-BE49-F238E27FC236}">
                <a16:creationId xmlns:a16="http://schemas.microsoft.com/office/drawing/2014/main" id="{1CF4DEC6-4FB4-460A-8BF8-F7E01DE85B10}"/>
              </a:ext>
            </a:extLst>
          </p:cNvPr>
          <p:cNvSpPr/>
          <p:nvPr/>
        </p:nvSpPr>
        <p:spPr>
          <a:xfrm>
            <a:off x="5134598" y="5986877"/>
            <a:ext cx="1922804" cy="56402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t>
            </a:r>
            <a:endParaRPr lang="es-DO" dirty="0"/>
          </a:p>
        </p:txBody>
      </p:sp>
      <p:sp>
        <p:nvSpPr>
          <p:cNvPr id="5" name="Flowchart: Decision 4">
            <a:extLst>
              <a:ext uri="{FF2B5EF4-FFF2-40B4-BE49-F238E27FC236}">
                <a16:creationId xmlns:a16="http://schemas.microsoft.com/office/drawing/2014/main" id="{870B32E3-3A19-4802-B625-E7850D3F105C}"/>
              </a:ext>
            </a:extLst>
          </p:cNvPr>
          <p:cNvSpPr/>
          <p:nvPr/>
        </p:nvSpPr>
        <p:spPr>
          <a:xfrm>
            <a:off x="5061959" y="2606467"/>
            <a:ext cx="1922804" cy="152115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If/else</a:t>
            </a:r>
            <a:endParaRPr lang="es-DO" dirty="0"/>
          </a:p>
        </p:txBody>
      </p:sp>
      <p:sp>
        <p:nvSpPr>
          <p:cNvPr id="6" name="TextBox 5">
            <a:extLst>
              <a:ext uri="{FF2B5EF4-FFF2-40B4-BE49-F238E27FC236}">
                <a16:creationId xmlns:a16="http://schemas.microsoft.com/office/drawing/2014/main" id="{47EE2B4A-CD6F-49B9-882D-5032BE145E3F}"/>
              </a:ext>
            </a:extLst>
          </p:cNvPr>
          <p:cNvSpPr txBox="1"/>
          <p:nvPr/>
        </p:nvSpPr>
        <p:spPr>
          <a:xfrm>
            <a:off x="7568013" y="3306292"/>
            <a:ext cx="435835" cy="369332"/>
          </a:xfrm>
          <a:prstGeom prst="rect">
            <a:avLst/>
          </a:prstGeom>
          <a:noFill/>
        </p:spPr>
        <p:txBody>
          <a:bodyPr wrap="square" rtlCol="0">
            <a:spAutoFit/>
          </a:bodyPr>
          <a:lstStyle/>
          <a:p>
            <a:pPr algn="ctr"/>
            <a:r>
              <a:rPr lang="en-US" b="1" dirty="0">
                <a:solidFill>
                  <a:srgbClr val="00B050"/>
                </a:solidFill>
                <a:effectLst>
                  <a:outerShdw blurRad="38100" dist="38100" dir="2700000" algn="tl">
                    <a:srgbClr val="000000">
                      <a:alpha val="43137"/>
                    </a:srgbClr>
                  </a:outerShdw>
                </a:effectLst>
              </a:rPr>
              <a:t>si</a:t>
            </a:r>
            <a:endParaRPr lang="es-DO" b="1" dirty="0">
              <a:solidFill>
                <a:srgbClr val="00B050"/>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95C3C6C0-F369-48C5-B286-3F3A117DDE2E}"/>
              </a:ext>
            </a:extLst>
          </p:cNvPr>
          <p:cNvSpPr txBox="1"/>
          <p:nvPr/>
        </p:nvSpPr>
        <p:spPr>
          <a:xfrm>
            <a:off x="4275034" y="2833297"/>
            <a:ext cx="565446" cy="369332"/>
          </a:xfrm>
          <a:prstGeom prst="rect">
            <a:avLst/>
          </a:prstGeom>
          <a:noFill/>
        </p:spPr>
        <p:txBody>
          <a:bodyPr wrap="square" rtlCol="0">
            <a:spAutoFit/>
          </a:bodyPr>
          <a:lstStyle/>
          <a:p>
            <a:pPr algn="ctr"/>
            <a:r>
              <a:rPr lang="en-US" dirty="0">
                <a:solidFill>
                  <a:srgbClr val="FF0000"/>
                </a:solidFill>
              </a:rPr>
              <a:t>no</a:t>
            </a:r>
            <a:endParaRPr lang="es-DO" dirty="0">
              <a:solidFill>
                <a:srgbClr val="FF0000"/>
              </a:solidFill>
            </a:endParaRPr>
          </a:p>
        </p:txBody>
      </p:sp>
      <p:sp>
        <p:nvSpPr>
          <p:cNvPr id="9" name="Flowchart: Document 8">
            <a:extLst>
              <a:ext uri="{FF2B5EF4-FFF2-40B4-BE49-F238E27FC236}">
                <a16:creationId xmlns:a16="http://schemas.microsoft.com/office/drawing/2014/main" id="{F40DA910-402B-4946-A64C-494AA188A80C}"/>
              </a:ext>
            </a:extLst>
          </p:cNvPr>
          <p:cNvSpPr/>
          <p:nvPr/>
        </p:nvSpPr>
        <p:spPr>
          <a:xfrm>
            <a:off x="4954977" y="915216"/>
            <a:ext cx="2127903" cy="49269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Introduce El User</a:t>
            </a:r>
            <a:endParaRPr lang="es-DO" sz="1600" dirty="0"/>
          </a:p>
        </p:txBody>
      </p:sp>
      <p:cxnSp>
        <p:nvCxnSpPr>
          <p:cNvPr id="17" name="Straight Connector 16">
            <a:extLst>
              <a:ext uri="{FF2B5EF4-FFF2-40B4-BE49-F238E27FC236}">
                <a16:creationId xmlns:a16="http://schemas.microsoft.com/office/drawing/2014/main" id="{5F5BCF59-3158-4EFF-BB00-B1C224E51A16}"/>
              </a:ext>
            </a:extLst>
          </p:cNvPr>
          <p:cNvCxnSpPr>
            <a:stCxn id="5" idx="3"/>
          </p:cNvCxnSpPr>
          <p:nvPr/>
        </p:nvCxnSpPr>
        <p:spPr>
          <a:xfrm flipV="1">
            <a:off x="6984763" y="3367042"/>
            <a:ext cx="1692067" cy="1"/>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CA4F8B5-3E2B-497F-8922-762AA07D81ED}"/>
              </a:ext>
            </a:extLst>
          </p:cNvPr>
          <p:cNvCxnSpPr>
            <a:cxnSpLocks/>
          </p:cNvCxnSpPr>
          <p:nvPr/>
        </p:nvCxnSpPr>
        <p:spPr>
          <a:xfrm>
            <a:off x="8676830" y="3379314"/>
            <a:ext cx="0" cy="1585792"/>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779016B-4021-4155-91FF-AE331A825265}"/>
              </a:ext>
            </a:extLst>
          </p:cNvPr>
          <p:cNvCxnSpPr>
            <a:cxnSpLocks/>
            <a:endCxn id="25" idx="3"/>
          </p:cNvCxnSpPr>
          <p:nvPr/>
        </p:nvCxnSpPr>
        <p:spPr>
          <a:xfrm flipH="1">
            <a:off x="6895031" y="4965106"/>
            <a:ext cx="1781799" cy="0"/>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Flowchart: Predefined Process 24">
            <a:extLst>
              <a:ext uri="{FF2B5EF4-FFF2-40B4-BE49-F238E27FC236}">
                <a16:creationId xmlns:a16="http://schemas.microsoft.com/office/drawing/2014/main" id="{3EECC89D-7210-4AC6-929B-9C68A9D885D5}"/>
              </a:ext>
            </a:extLst>
          </p:cNvPr>
          <p:cNvSpPr/>
          <p:nvPr/>
        </p:nvSpPr>
        <p:spPr>
          <a:xfrm>
            <a:off x="5296968" y="4423379"/>
            <a:ext cx="1598063" cy="1083453"/>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Pagina principal</a:t>
            </a:r>
            <a:endParaRPr lang="es-DO" dirty="0"/>
          </a:p>
        </p:txBody>
      </p:sp>
      <p:cxnSp>
        <p:nvCxnSpPr>
          <p:cNvPr id="27" name="Straight Connector 26">
            <a:extLst>
              <a:ext uri="{FF2B5EF4-FFF2-40B4-BE49-F238E27FC236}">
                <a16:creationId xmlns:a16="http://schemas.microsoft.com/office/drawing/2014/main" id="{BBDB1C25-22A2-43C7-92F4-3B9C3C50C484}"/>
              </a:ext>
            </a:extLst>
          </p:cNvPr>
          <p:cNvCxnSpPr>
            <a:cxnSpLocks/>
            <a:stCxn id="25" idx="2"/>
            <a:endCxn id="3" idx="0"/>
          </p:cNvCxnSpPr>
          <p:nvPr/>
        </p:nvCxnSpPr>
        <p:spPr>
          <a:xfrm>
            <a:off x="6096000" y="5506832"/>
            <a:ext cx="0" cy="480045"/>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B0178D-3FA9-4F4B-8B22-241A54246809}"/>
              </a:ext>
            </a:extLst>
          </p:cNvPr>
          <p:cNvCxnSpPr>
            <a:cxnSpLocks/>
            <a:stCxn id="5" idx="1"/>
          </p:cNvCxnSpPr>
          <p:nvPr/>
        </p:nvCxnSpPr>
        <p:spPr>
          <a:xfrm flipH="1" flipV="1">
            <a:off x="3711723" y="3367042"/>
            <a:ext cx="1350236" cy="1"/>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4337487-A392-46B8-BDE9-A12021CB33DB}"/>
              </a:ext>
            </a:extLst>
          </p:cNvPr>
          <p:cNvCxnSpPr>
            <a:cxnSpLocks/>
          </p:cNvCxnSpPr>
          <p:nvPr/>
        </p:nvCxnSpPr>
        <p:spPr>
          <a:xfrm flipV="1">
            <a:off x="3711723" y="1162748"/>
            <a:ext cx="0" cy="2204294"/>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00C3E044-3354-BB23-5E8A-2D293014ECE9}"/>
              </a:ext>
            </a:extLst>
          </p:cNvPr>
          <p:cNvCxnSpPr>
            <a:cxnSpLocks/>
            <a:stCxn id="2" idx="2"/>
            <a:endCxn id="9" idx="0"/>
          </p:cNvCxnSpPr>
          <p:nvPr/>
        </p:nvCxnSpPr>
        <p:spPr>
          <a:xfrm>
            <a:off x="6010382" y="623746"/>
            <a:ext cx="8547" cy="2914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FD03E6F4-EEFC-E1ED-2DF0-9DEA070C3150}"/>
              </a:ext>
            </a:extLst>
          </p:cNvPr>
          <p:cNvCxnSpPr>
            <a:cxnSpLocks/>
          </p:cNvCxnSpPr>
          <p:nvPr/>
        </p:nvCxnSpPr>
        <p:spPr>
          <a:xfrm>
            <a:off x="3741475" y="1180360"/>
            <a:ext cx="12220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8C59CB36-372C-9C76-D9AD-5AAB805C6DF2}"/>
              </a:ext>
            </a:extLst>
          </p:cNvPr>
          <p:cNvCxnSpPr>
            <a:cxnSpLocks/>
            <a:stCxn id="16" idx="2"/>
            <a:endCxn id="5" idx="0"/>
          </p:cNvCxnSpPr>
          <p:nvPr/>
        </p:nvCxnSpPr>
        <p:spPr>
          <a:xfrm>
            <a:off x="6018929" y="2188151"/>
            <a:ext cx="4432" cy="4183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38EC65C1-AE30-9315-7687-264B859592A4}"/>
              </a:ext>
            </a:extLst>
          </p:cNvPr>
          <p:cNvSpPr txBox="1"/>
          <p:nvPr/>
        </p:nvSpPr>
        <p:spPr>
          <a:xfrm>
            <a:off x="526749" y="4127617"/>
            <a:ext cx="3214726" cy="923330"/>
          </a:xfrm>
          <a:prstGeom prst="rect">
            <a:avLst/>
          </a:prstGeom>
          <a:noFill/>
        </p:spPr>
        <p:txBody>
          <a:bodyPr wrap="none" rtlCol="0">
            <a:spAutoFit/>
          </a:bodyPr>
          <a:lstStyle/>
          <a:p>
            <a:pPr algn="ctr"/>
            <a:r>
              <a:rPr lang="en-US" b="1" dirty="0"/>
              <a:t>Pregunta si algo es </a:t>
            </a:r>
            <a:r>
              <a:rPr lang="en-US" b="1" dirty="0">
                <a:solidFill>
                  <a:srgbClr val="00B050"/>
                </a:solidFill>
              </a:rPr>
              <a:t>verdadero</a:t>
            </a:r>
          </a:p>
          <a:p>
            <a:pPr algn="ctr"/>
            <a:r>
              <a:rPr lang="en-US" b="1" dirty="0"/>
              <a:t> o </a:t>
            </a:r>
            <a:r>
              <a:rPr lang="en-US" b="1" dirty="0">
                <a:solidFill>
                  <a:srgbClr val="FF0000"/>
                </a:solidFill>
              </a:rPr>
              <a:t>falso</a:t>
            </a:r>
            <a:r>
              <a:rPr lang="en-US" b="1" dirty="0"/>
              <a:t> y realiza la accion indica</a:t>
            </a:r>
          </a:p>
          <a:p>
            <a:pPr algn="ctr"/>
            <a:r>
              <a:rPr lang="en-US" b="1" dirty="0"/>
              <a:t> en cada caso.</a:t>
            </a:r>
            <a:endParaRPr lang="es-DO" b="1" dirty="0"/>
          </a:p>
        </p:txBody>
      </p:sp>
      <p:cxnSp>
        <p:nvCxnSpPr>
          <p:cNvPr id="26" name="Conector recto de flecha 25">
            <a:extLst>
              <a:ext uri="{FF2B5EF4-FFF2-40B4-BE49-F238E27FC236}">
                <a16:creationId xmlns:a16="http://schemas.microsoft.com/office/drawing/2014/main" id="{CF72F6C2-2098-027D-EE4B-940CF570CABB}"/>
              </a:ext>
            </a:extLst>
          </p:cNvPr>
          <p:cNvCxnSpPr>
            <a:cxnSpLocks/>
            <a:endCxn id="21" idx="0"/>
          </p:cNvCxnSpPr>
          <p:nvPr/>
        </p:nvCxnSpPr>
        <p:spPr>
          <a:xfrm flipH="1">
            <a:off x="2134112" y="3643027"/>
            <a:ext cx="3162856" cy="4845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CuadroTexto 3">
            <a:extLst>
              <a:ext uri="{FF2B5EF4-FFF2-40B4-BE49-F238E27FC236}">
                <a16:creationId xmlns:a16="http://schemas.microsoft.com/office/drawing/2014/main" id="{49E77D78-ECC3-81B7-3C69-295C5EF29508}"/>
              </a:ext>
            </a:extLst>
          </p:cNvPr>
          <p:cNvSpPr txBox="1"/>
          <p:nvPr/>
        </p:nvSpPr>
        <p:spPr>
          <a:xfrm>
            <a:off x="6984763" y="2911101"/>
            <a:ext cx="1781799" cy="369332"/>
          </a:xfrm>
          <a:prstGeom prst="rect">
            <a:avLst/>
          </a:prstGeom>
          <a:noFill/>
        </p:spPr>
        <p:txBody>
          <a:bodyPr wrap="square" rtlCol="0">
            <a:spAutoFit/>
          </a:bodyPr>
          <a:lstStyle/>
          <a:p>
            <a:pPr algn="ctr"/>
            <a:r>
              <a:rPr lang="en-US" b="1" dirty="0">
                <a:solidFill>
                  <a:srgbClr val="00B050"/>
                </a:solidFill>
              </a:rPr>
              <a:t>Dato Correcto</a:t>
            </a:r>
            <a:endParaRPr lang="es-DO" b="1" dirty="0">
              <a:solidFill>
                <a:srgbClr val="00B050"/>
              </a:solidFill>
            </a:endParaRPr>
          </a:p>
        </p:txBody>
      </p:sp>
      <p:sp>
        <p:nvSpPr>
          <p:cNvPr id="24" name="CuadroTexto 23">
            <a:extLst>
              <a:ext uri="{FF2B5EF4-FFF2-40B4-BE49-F238E27FC236}">
                <a16:creationId xmlns:a16="http://schemas.microsoft.com/office/drawing/2014/main" id="{21DFB108-5D42-8251-B02A-8FCFC48A35EE}"/>
              </a:ext>
            </a:extLst>
          </p:cNvPr>
          <p:cNvSpPr txBox="1"/>
          <p:nvPr/>
        </p:nvSpPr>
        <p:spPr>
          <a:xfrm>
            <a:off x="3741475" y="2627549"/>
            <a:ext cx="1781799" cy="369332"/>
          </a:xfrm>
          <a:prstGeom prst="rect">
            <a:avLst/>
          </a:prstGeom>
          <a:noFill/>
        </p:spPr>
        <p:txBody>
          <a:bodyPr wrap="square" rtlCol="0">
            <a:spAutoFit/>
          </a:bodyPr>
          <a:lstStyle/>
          <a:p>
            <a:pPr algn="ctr"/>
            <a:r>
              <a:rPr lang="en-US" b="1" dirty="0">
                <a:solidFill>
                  <a:srgbClr val="FF0000"/>
                </a:solidFill>
              </a:rPr>
              <a:t>Dato Incorrecto</a:t>
            </a:r>
            <a:endParaRPr lang="es-DO" b="1" dirty="0">
              <a:solidFill>
                <a:srgbClr val="FF0000"/>
              </a:solidFill>
            </a:endParaRPr>
          </a:p>
        </p:txBody>
      </p:sp>
      <p:sp>
        <p:nvSpPr>
          <p:cNvPr id="16" name="Flowchart: Document 8">
            <a:extLst>
              <a:ext uri="{FF2B5EF4-FFF2-40B4-BE49-F238E27FC236}">
                <a16:creationId xmlns:a16="http://schemas.microsoft.com/office/drawing/2014/main" id="{4F48D50F-6123-29DD-6A1C-F21379EB02F9}"/>
              </a:ext>
            </a:extLst>
          </p:cNvPr>
          <p:cNvSpPr/>
          <p:nvPr/>
        </p:nvSpPr>
        <p:spPr>
          <a:xfrm>
            <a:off x="4954977" y="1728027"/>
            <a:ext cx="2127903" cy="49269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Introduce El Password</a:t>
            </a:r>
            <a:endParaRPr lang="es-DO" sz="1600" dirty="0"/>
          </a:p>
        </p:txBody>
      </p:sp>
      <p:cxnSp>
        <p:nvCxnSpPr>
          <p:cNvPr id="33" name="Conector recto de flecha 32">
            <a:extLst>
              <a:ext uri="{FF2B5EF4-FFF2-40B4-BE49-F238E27FC236}">
                <a16:creationId xmlns:a16="http://schemas.microsoft.com/office/drawing/2014/main" id="{87B23E43-413B-9606-3C30-9BF5D694D2A1}"/>
              </a:ext>
            </a:extLst>
          </p:cNvPr>
          <p:cNvCxnSpPr>
            <a:cxnSpLocks/>
            <a:stCxn id="9" idx="2"/>
            <a:endCxn id="16" idx="0"/>
          </p:cNvCxnSpPr>
          <p:nvPr/>
        </p:nvCxnSpPr>
        <p:spPr>
          <a:xfrm>
            <a:off x="6018929" y="1375340"/>
            <a:ext cx="0" cy="3526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CuadroTexto 42">
            <a:extLst>
              <a:ext uri="{FF2B5EF4-FFF2-40B4-BE49-F238E27FC236}">
                <a16:creationId xmlns:a16="http://schemas.microsoft.com/office/drawing/2014/main" id="{AD5D610D-3C19-68E9-F0FD-7560269FBEA0}"/>
              </a:ext>
            </a:extLst>
          </p:cNvPr>
          <p:cNvSpPr txBox="1"/>
          <p:nvPr/>
        </p:nvSpPr>
        <p:spPr>
          <a:xfrm>
            <a:off x="8836351" y="3956703"/>
            <a:ext cx="2589375" cy="646331"/>
          </a:xfrm>
          <a:prstGeom prst="rect">
            <a:avLst/>
          </a:prstGeom>
          <a:noFill/>
        </p:spPr>
        <p:txBody>
          <a:bodyPr wrap="square" rtlCol="0">
            <a:spAutoFit/>
          </a:bodyPr>
          <a:lstStyle/>
          <a:p>
            <a:pPr algn="ctr"/>
            <a:r>
              <a:rPr lang="es-DO" b="1" dirty="0"/>
              <a:t>Nos lleva Formulario Indicado</a:t>
            </a:r>
          </a:p>
        </p:txBody>
      </p:sp>
    </p:spTree>
    <p:extLst>
      <p:ext uri="{BB962C8B-B14F-4D97-AF65-F5344CB8AC3E}">
        <p14:creationId xmlns:p14="http://schemas.microsoft.com/office/powerpoint/2010/main" val="1733631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esquinas redondeadas 8">
            <a:extLst>
              <a:ext uri="{FF2B5EF4-FFF2-40B4-BE49-F238E27FC236}">
                <a16:creationId xmlns:a16="http://schemas.microsoft.com/office/drawing/2014/main" id="{B10DA130-6567-FA92-1911-BB6C92B5915B}"/>
              </a:ext>
            </a:extLst>
          </p:cNvPr>
          <p:cNvSpPr/>
          <p:nvPr/>
        </p:nvSpPr>
        <p:spPr>
          <a:xfrm>
            <a:off x="3457434" y="230735"/>
            <a:ext cx="5156727" cy="6366617"/>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esquinas redondeadas 3">
            <a:extLst>
              <a:ext uri="{FF2B5EF4-FFF2-40B4-BE49-F238E27FC236}">
                <a16:creationId xmlns:a16="http://schemas.microsoft.com/office/drawing/2014/main" id="{28B484D6-AB98-4FC8-9BC2-66246E1A4A15}"/>
              </a:ext>
            </a:extLst>
          </p:cNvPr>
          <p:cNvSpPr/>
          <p:nvPr/>
        </p:nvSpPr>
        <p:spPr>
          <a:xfrm>
            <a:off x="3562066" y="329765"/>
            <a:ext cx="4967785" cy="61984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1">
            <a:extLst>
              <a:ext uri="{FF2B5EF4-FFF2-40B4-BE49-F238E27FC236}">
                <a16:creationId xmlns:a16="http://schemas.microsoft.com/office/drawing/2014/main" id="{56DF51B8-F0CA-4343-B33A-3E036A68DB4C}"/>
              </a:ext>
            </a:extLst>
          </p:cNvPr>
          <p:cNvSpPr/>
          <p:nvPr/>
        </p:nvSpPr>
        <p:spPr>
          <a:xfrm>
            <a:off x="4369558" y="1633293"/>
            <a:ext cx="3584812" cy="7506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00"/>
                </a:solidFill>
              </a:rPr>
              <a:t>USUARIO</a:t>
            </a:r>
            <a:endParaRPr lang="es-ES" sz="3600" dirty="0">
              <a:solidFill>
                <a:srgbClr val="FF0000"/>
              </a:solidFill>
            </a:endParaRPr>
          </a:p>
        </p:txBody>
      </p:sp>
      <p:sp>
        <p:nvSpPr>
          <p:cNvPr id="3" name="CuadroTexto 2">
            <a:extLst>
              <a:ext uri="{FF2B5EF4-FFF2-40B4-BE49-F238E27FC236}">
                <a16:creationId xmlns:a16="http://schemas.microsoft.com/office/drawing/2014/main" id="{93DD3986-8BA3-4C29-AA00-7CFF13C4D601}"/>
              </a:ext>
            </a:extLst>
          </p:cNvPr>
          <p:cNvSpPr txBox="1"/>
          <p:nvPr/>
        </p:nvSpPr>
        <p:spPr>
          <a:xfrm>
            <a:off x="4321791" y="948523"/>
            <a:ext cx="3584812" cy="523220"/>
          </a:xfrm>
          <a:prstGeom prst="rect">
            <a:avLst/>
          </a:prstGeom>
          <a:noFill/>
        </p:spPr>
        <p:txBody>
          <a:bodyPr wrap="square" rtlCol="0">
            <a:spAutoFit/>
          </a:bodyPr>
          <a:lstStyle/>
          <a:p>
            <a:pPr algn="ctr"/>
            <a:r>
              <a:rPr lang="en-US" sz="2800" b="1" dirty="0">
                <a:solidFill>
                  <a:schemeClr val="bg1"/>
                </a:solidFill>
              </a:rPr>
              <a:t>Usuario</a:t>
            </a:r>
            <a:endParaRPr lang="es-ES" sz="2800" b="1" dirty="0">
              <a:solidFill>
                <a:schemeClr val="bg1"/>
              </a:solidFill>
            </a:endParaRPr>
          </a:p>
        </p:txBody>
      </p:sp>
      <p:sp>
        <p:nvSpPr>
          <p:cNvPr id="5" name="Rectángulo 4">
            <a:extLst>
              <a:ext uri="{FF2B5EF4-FFF2-40B4-BE49-F238E27FC236}">
                <a16:creationId xmlns:a16="http://schemas.microsoft.com/office/drawing/2014/main" id="{C4403230-4BDE-4543-BBAB-168C39AC29A3}"/>
              </a:ext>
            </a:extLst>
          </p:cNvPr>
          <p:cNvSpPr/>
          <p:nvPr/>
        </p:nvSpPr>
        <p:spPr>
          <a:xfrm>
            <a:off x="4303594" y="3399816"/>
            <a:ext cx="3584812" cy="7506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00"/>
                </a:solidFill>
              </a:rPr>
              <a:t>*********</a:t>
            </a:r>
            <a:endParaRPr lang="es-ES" sz="3600" dirty="0">
              <a:solidFill>
                <a:srgbClr val="FF0000"/>
              </a:solidFill>
            </a:endParaRPr>
          </a:p>
        </p:txBody>
      </p:sp>
      <p:sp>
        <p:nvSpPr>
          <p:cNvPr id="6" name="Rectángulo: esquinas redondeadas 5">
            <a:hlinkClick r:id="rId2" action="ppaction://hlinksldjump"/>
            <a:extLst>
              <a:ext uri="{FF2B5EF4-FFF2-40B4-BE49-F238E27FC236}">
                <a16:creationId xmlns:a16="http://schemas.microsoft.com/office/drawing/2014/main" id="{297B99FE-CDA8-41AA-BB4B-6775E3A3230B}"/>
              </a:ext>
            </a:extLst>
          </p:cNvPr>
          <p:cNvSpPr/>
          <p:nvPr/>
        </p:nvSpPr>
        <p:spPr>
          <a:xfrm>
            <a:off x="4194412" y="4626591"/>
            <a:ext cx="1592239" cy="523220"/>
          </a:xfrm>
          <a:prstGeom prst="roundRect">
            <a:avLst/>
          </a:prstGeom>
          <a:solidFill>
            <a:srgbClr val="00B05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a:t>LOGIN</a:t>
            </a:r>
            <a:endParaRPr lang="es-ES" sz="2000" b="1" dirty="0"/>
          </a:p>
        </p:txBody>
      </p:sp>
      <p:sp>
        <p:nvSpPr>
          <p:cNvPr id="7" name="Rectángulo: esquinas redondeadas 6">
            <a:extLst>
              <a:ext uri="{FF2B5EF4-FFF2-40B4-BE49-F238E27FC236}">
                <a16:creationId xmlns:a16="http://schemas.microsoft.com/office/drawing/2014/main" id="{15E75C8F-0393-4546-A376-78382E1300EB}"/>
              </a:ext>
            </a:extLst>
          </p:cNvPr>
          <p:cNvSpPr/>
          <p:nvPr/>
        </p:nvSpPr>
        <p:spPr>
          <a:xfrm>
            <a:off x="6362131" y="4626591"/>
            <a:ext cx="1592239" cy="523220"/>
          </a:xfrm>
          <a:prstGeom prst="roundRect">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t>CANCEL</a:t>
            </a:r>
            <a:endParaRPr lang="es-ES" b="1" dirty="0"/>
          </a:p>
        </p:txBody>
      </p:sp>
      <p:sp>
        <p:nvSpPr>
          <p:cNvPr id="8" name="CuadroTexto 7">
            <a:extLst>
              <a:ext uri="{FF2B5EF4-FFF2-40B4-BE49-F238E27FC236}">
                <a16:creationId xmlns:a16="http://schemas.microsoft.com/office/drawing/2014/main" id="{A50FB573-D52B-45DC-8419-E30B44AA1EA3}"/>
              </a:ext>
            </a:extLst>
          </p:cNvPr>
          <p:cNvSpPr txBox="1"/>
          <p:nvPr/>
        </p:nvSpPr>
        <p:spPr>
          <a:xfrm>
            <a:off x="4303594" y="2790186"/>
            <a:ext cx="3584812" cy="523220"/>
          </a:xfrm>
          <a:prstGeom prst="rect">
            <a:avLst/>
          </a:prstGeom>
          <a:noFill/>
        </p:spPr>
        <p:txBody>
          <a:bodyPr wrap="square" rtlCol="0">
            <a:spAutoFit/>
          </a:bodyPr>
          <a:lstStyle/>
          <a:p>
            <a:pPr algn="ctr"/>
            <a:r>
              <a:rPr lang="en-US" sz="2800" b="1" dirty="0">
                <a:solidFill>
                  <a:schemeClr val="bg1"/>
                </a:solidFill>
              </a:rPr>
              <a:t>Password</a:t>
            </a:r>
            <a:endParaRPr lang="es-ES" sz="2800" b="1" dirty="0">
              <a:solidFill>
                <a:schemeClr val="bg1"/>
              </a:solidFill>
            </a:endParaRPr>
          </a:p>
        </p:txBody>
      </p:sp>
      <p:cxnSp>
        <p:nvCxnSpPr>
          <p:cNvPr id="10" name="Conector recto de flecha 9">
            <a:extLst>
              <a:ext uri="{FF2B5EF4-FFF2-40B4-BE49-F238E27FC236}">
                <a16:creationId xmlns:a16="http://schemas.microsoft.com/office/drawing/2014/main" id="{71C3912C-5C0E-4E75-8D55-30555823A3BC}"/>
              </a:ext>
            </a:extLst>
          </p:cNvPr>
          <p:cNvCxnSpPr/>
          <p:nvPr/>
        </p:nvCxnSpPr>
        <p:spPr>
          <a:xfrm flipV="1">
            <a:off x="7629099" y="1592350"/>
            <a:ext cx="1828800" cy="4162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C54890D4-9A16-40CF-8730-8DB759882C4C}"/>
              </a:ext>
            </a:extLst>
          </p:cNvPr>
          <p:cNvSpPr txBox="1"/>
          <p:nvPr/>
        </p:nvSpPr>
        <p:spPr>
          <a:xfrm>
            <a:off x="9457899" y="1371683"/>
            <a:ext cx="1976651" cy="523220"/>
          </a:xfrm>
          <a:prstGeom prst="rect">
            <a:avLst/>
          </a:prstGeom>
          <a:noFill/>
        </p:spPr>
        <p:txBody>
          <a:bodyPr wrap="square" rtlCol="0">
            <a:spAutoFit/>
          </a:bodyPr>
          <a:lstStyle/>
          <a:p>
            <a:r>
              <a:rPr lang="en-US" sz="2800" b="1" dirty="0"/>
              <a:t>txtusuario</a:t>
            </a:r>
            <a:endParaRPr lang="es-ES" sz="2800" b="1" dirty="0"/>
          </a:p>
        </p:txBody>
      </p:sp>
      <p:sp>
        <p:nvSpPr>
          <p:cNvPr id="12" name="CuadroTexto 11">
            <a:extLst>
              <a:ext uri="{FF2B5EF4-FFF2-40B4-BE49-F238E27FC236}">
                <a16:creationId xmlns:a16="http://schemas.microsoft.com/office/drawing/2014/main" id="{6EA93C53-0BCC-4BD0-B00E-300BF6F6F48D}"/>
              </a:ext>
            </a:extLst>
          </p:cNvPr>
          <p:cNvSpPr txBox="1"/>
          <p:nvPr/>
        </p:nvSpPr>
        <p:spPr>
          <a:xfrm>
            <a:off x="9132627" y="3575016"/>
            <a:ext cx="2686334" cy="523220"/>
          </a:xfrm>
          <a:prstGeom prst="rect">
            <a:avLst/>
          </a:prstGeom>
          <a:noFill/>
        </p:spPr>
        <p:txBody>
          <a:bodyPr wrap="square" rtlCol="0">
            <a:spAutoFit/>
          </a:bodyPr>
          <a:lstStyle/>
          <a:p>
            <a:r>
              <a:rPr lang="en-US" sz="2800" b="1" dirty="0"/>
              <a:t>txtpassword</a:t>
            </a:r>
            <a:endParaRPr lang="es-ES" sz="2800" b="1" dirty="0"/>
          </a:p>
        </p:txBody>
      </p:sp>
      <p:cxnSp>
        <p:nvCxnSpPr>
          <p:cNvPr id="13" name="Conector recto de flecha 12">
            <a:extLst>
              <a:ext uri="{FF2B5EF4-FFF2-40B4-BE49-F238E27FC236}">
                <a16:creationId xmlns:a16="http://schemas.microsoft.com/office/drawing/2014/main" id="{13B8DC14-74A2-40EA-9013-3B13F6B0B356}"/>
              </a:ext>
            </a:extLst>
          </p:cNvPr>
          <p:cNvCxnSpPr>
            <a:cxnSpLocks/>
            <a:endCxn id="12" idx="1"/>
          </p:cNvCxnSpPr>
          <p:nvPr/>
        </p:nvCxnSpPr>
        <p:spPr>
          <a:xfrm flipV="1">
            <a:off x="7165075" y="3836626"/>
            <a:ext cx="1967552" cy="5385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211C9DF0-D953-43FF-8D9F-4F9F62CF4029}"/>
              </a:ext>
            </a:extLst>
          </p:cNvPr>
          <p:cNvCxnSpPr>
            <a:cxnSpLocks/>
          </p:cNvCxnSpPr>
          <p:nvPr/>
        </p:nvCxnSpPr>
        <p:spPr>
          <a:xfrm flipH="1" flipV="1">
            <a:off x="2239253" y="743484"/>
            <a:ext cx="1683267" cy="3794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F58DE3AF-C6B3-497C-B5C2-440DDBC9F0BF}"/>
              </a:ext>
            </a:extLst>
          </p:cNvPr>
          <p:cNvSpPr txBox="1"/>
          <p:nvPr/>
        </p:nvSpPr>
        <p:spPr>
          <a:xfrm>
            <a:off x="777922" y="372917"/>
            <a:ext cx="1596788" cy="461665"/>
          </a:xfrm>
          <a:prstGeom prst="rect">
            <a:avLst/>
          </a:prstGeom>
          <a:noFill/>
        </p:spPr>
        <p:txBody>
          <a:bodyPr wrap="square" rtlCol="0">
            <a:spAutoFit/>
          </a:bodyPr>
          <a:lstStyle/>
          <a:p>
            <a:pPr algn="ctr"/>
            <a:r>
              <a:rPr lang="en-US" sz="2400" b="1" dirty="0"/>
              <a:t>FRAME</a:t>
            </a:r>
            <a:endParaRPr lang="es-ES" sz="2400" b="1" dirty="0"/>
          </a:p>
        </p:txBody>
      </p:sp>
      <p:sp>
        <p:nvSpPr>
          <p:cNvPr id="19" name="CuadroTexto 18">
            <a:extLst>
              <a:ext uri="{FF2B5EF4-FFF2-40B4-BE49-F238E27FC236}">
                <a16:creationId xmlns:a16="http://schemas.microsoft.com/office/drawing/2014/main" id="{E322AC9B-C5A9-424C-8050-7BBB3166D861}"/>
              </a:ext>
            </a:extLst>
          </p:cNvPr>
          <p:cNvSpPr txBox="1"/>
          <p:nvPr/>
        </p:nvSpPr>
        <p:spPr>
          <a:xfrm>
            <a:off x="702860" y="1777773"/>
            <a:ext cx="1596788" cy="461665"/>
          </a:xfrm>
          <a:prstGeom prst="rect">
            <a:avLst/>
          </a:prstGeom>
          <a:noFill/>
        </p:spPr>
        <p:txBody>
          <a:bodyPr wrap="square" rtlCol="0">
            <a:spAutoFit/>
          </a:bodyPr>
          <a:lstStyle/>
          <a:p>
            <a:pPr algn="ctr"/>
            <a:r>
              <a:rPr lang="en-US" sz="2400" b="1" dirty="0"/>
              <a:t>Entry</a:t>
            </a:r>
            <a:endParaRPr lang="es-ES" sz="2400" b="1" dirty="0"/>
          </a:p>
        </p:txBody>
      </p:sp>
      <p:sp>
        <p:nvSpPr>
          <p:cNvPr id="21" name="CuadroTexto 20">
            <a:extLst>
              <a:ext uri="{FF2B5EF4-FFF2-40B4-BE49-F238E27FC236}">
                <a16:creationId xmlns:a16="http://schemas.microsoft.com/office/drawing/2014/main" id="{AEB26F13-61D4-4F1E-AB51-C39C6F7811C8}"/>
              </a:ext>
            </a:extLst>
          </p:cNvPr>
          <p:cNvSpPr txBox="1"/>
          <p:nvPr/>
        </p:nvSpPr>
        <p:spPr>
          <a:xfrm>
            <a:off x="736979" y="3659643"/>
            <a:ext cx="1596788" cy="461665"/>
          </a:xfrm>
          <a:prstGeom prst="rect">
            <a:avLst/>
          </a:prstGeom>
          <a:noFill/>
        </p:spPr>
        <p:txBody>
          <a:bodyPr wrap="square" rtlCol="0">
            <a:spAutoFit/>
          </a:bodyPr>
          <a:lstStyle/>
          <a:p>
            <a:pPr algn="ctr"/>
            <a:r>
              <a:rPr lang="en-US" sz="2400" b="1" dirty="0"/>
              <a:t>Entry</a:t>
            </a:r>
            <a:endParaRPr lang="es-ES" sz="2400" b="1" dirty="0"/>
          </a:p>
        </p:txBody>
      </p:sp>
      <p:cxnSp>
        <p:nvCxnSpPr>
          <p:cNvPr id="18" name="Conector recto de flecha 17">
            <a:extLst>
              <a:ext uri="{FF2B5EF4-FFF2-40B4-BE49-F238E27FC236}">
                <a16:creationId xmlns:a16="http://schemas.microsoft.com/office/drawing/2014/main" id="{AB977402-AE95-49C6-94A9-B6EF656F8E2A}"/>
              </a:ext>
            </a:extLst>
          </p:cNvPr>
          <p:cNvCxnSpPr>
            <a:cxnSpLocks/>
            <a:stCxn id="2" idx="1"/>
          </p:cNvCxnSpPr>
          <p:nvPr/>
        </p:nvCxnSpPr>
        <p:spPr>
          <a:xfrm flipH="1">
            <a:off x="2183642" y="2008606"/>
            <a:ext cx="2185916"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85F914DB-0A1F-488B-82E5-2E2C603D64C6}"/>
              </a:ext>
            </a:extLst>
          </p:cNvPr>
          <p:cNvCxnSpPr>
            <a:cxnSpLocks/>
          </p:cNvCxnSpPr>
          <p:nvPr/>
        </p:nvCxnSpPr>
        <p:spPr>
          <a:xfrm flipH="1">
            <a:off x="2135875" y="3803446"/>
            <a:ext cx="2185916"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E70DD1FD-6CC0-47D2-8CF9-DBA34EE44E04}"/>
              </a:ext>
            </a:extLst>
          </p:cNvPr>
          <p:cNvSpPr txBox="1"/>
          <p:nvPr/>
        </p:nvSpPr>
        <p:spPr>
          <a:xfrm>
            <a:off x="805219" y="5778938"/>
            <a:ext cx="2049439" cy="461665"/>
          </a:xfrm>
          <a:prstGeom prst="rect">
            <a:avLst/>
          </a:prstGeom>
          <a:noFill/>
        </p:spPr>
        <p:txBody>
          <a:bodyPr wrap="square" rtlCol="0">
            <a:spAutoFit/>
          </a:bodyPr>
          <a:lstStyle/>
          <a:p>
            <a:pPr algn="ctr"/>
            <a:r>
              <a:rPr lang="en-US" sz="2400" b="1" dirty="0"/>
              <a:t>ImageButton</a:t>
            </a:r>
            <a:endParaRPr lang="es-ES" sz="2400" b="1" dirty="0"/>
          </a:p>
        </p:txBody>
      </p:sp>
      <p:cxnSp>
        <p:nvCxnSpPr>
          <p:cNvPr id="26" name="Conector recto de flecha 25">
            <a:extLst>
              <a:ext uri="{FF2B5EF4-FFF2-40B4-BE49-F238E27FC236}">
                <a16:creationId xmlns:a16="http://schemas.microsoft.com/office/drawing/2014/main" id="{3C18C829-6B37-41D7-ACD2-E677C3E5EBC9}"/>
              </a:ext>
            </a:extLst>
          </p:cNvPr>
          <p:cNvCxnSpPr>
            <a:cxnSpLocks/>
          </p:cNvCxnSpPr>
          <p:nvPr/>
        </p:nvCxnSpPr>
        <p:spPr>
          <a:xfrm flipH="1">
            <a:off x="2884227" y="4892903"/>
            <a:ext cx="1398896" cy="108005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6C0601F8-9295-4CD6-AB57-5883AC407581}"/>
              </a:ext>
            </a:extLst>
          </p:cNvPr>
          <p:cNvCxnSpPr>
            <a:cxnSpLocks/>
          </p:cNvCxnSpPr>
          <p:nvPr/>
        </p:nvCxnSpPr>
        <p:spPr>
          <a:xfrm flipH="1">
            <a:off x="2959290" y="5149811"/>
            <a:ext cx="3714465" cy="109079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1767BEBA-A60C-7907-8751-71FE9637F30A}"/>
              </a:ext>
            </a:extLst>
          </p:cNvPr>
          <p:cNvCxnSpPr>
            <a:cxnSpLocks/>
          </p:cNvCxnSpPr>
          <p:nvPr/>
        </p:nvCxnSpPr>
        <p:spPr>
          <a:xfrm>
            <a:off x="8313994" y="457673"/>
            <a:ext cx="902943" cy="7154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81C4BC76-916C-603A-6A1F-22B70F2E5F08}"/>
              </a:ext>
            </a:extLst>
          </p:cNvPr>
          <p:cNvSpPr txBox="1"/>
          <p:nvPr/>
        </p:nvSpPr>
        <p:spPr>
          <a:xfrm>
            <a:off x="9187368" y="275952"/>
            <a:ext cx="1976651" cy="523220"/>
          </a:xfrm>
          <a:prstGeom prst="rect">
            <a:avLst/>
          </a:prstGeom>
          <a:noFill/>
        </p:spPr>
        <p:txBody>
          <a:bodyPr wrap="square" rtlCol="0">
            <a:spAutoFit/>
          </a:bodyPr>
          <a:lstStyle/>
          <a:p>
            <a:r>
              <a:rPr lang="en-US" sz="2800" b="1" dirty="0"/>
              <a:t>StackLayout</a:t>
            </a:r>
            <a:endParaRPr lang="es-ES" sz="2800" b="1" dirty="0"/>
          </a:p>
        </p:txBody>
      </p:sp>
    </p:spTree>
    <p:extLst>
      <p:ext uri="{BB962C8B-B14F-4D97-AF65-F5344CB8AC3E}">
        <p14:creationId xmlns:p14="http://schemas.microsoft.com/office/powerpoint/2010/main" val="1975786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28B484D6-AB98-4FC8-9BC2-66246E1A4A15}"/>
              </a:ext>
            </a:extLst>
          </p:cNvPr>
          <p:cNvSpPr/>
          <p:nvPr/>
        </p:nvSpPr>
        <p:spPr>
          <a:xfrm>
            <a:off x="3562066" y="329765"/>
            <a:ext cx="4967785" cy="61984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93DD3986-8BA3-4C29-AA00-7CFF13C4D601}"/>
              </a:ext>
            </a:extLst>
          </p:cNvPr>
          <p:cNvSpPr txBox="1"/>
          <p:nvPr/>
        </p:nvSpPr>
        <p:spPr>
          <a:xfrm>
            <a:off x="4321791" y="948523"/>
            <a:ext cx="3584812" cy="523220"/>
          </a:xfrm>
          <a:prstGeom prst="rect">
            <a:avLst/>
          </a:prstGeom>
          <a:noFill/>
        </p:spPr>
        <p:txBody>
          <a:bodyPr wrap="square" rtlCol="0">
            <a:spAutoFit/>
          </a:bodyPr>
          <a:lstStyle/>
          <a:p>
            <a:pPr algn="ctr"/>
            <a:r>
              <a:rPr lang="en-US" sz="2800" b="1" dirty="0">
                <a:solidFill>
                  <a:schemeClr val="bg1"/>
                </a:solidFill>
              </a:rPr>
              <a:t>Usuario</a:t>
            </a:r>
            <a:endParaRPr lang="es-ES" sz="2800" b="1" dirty="0">
              <a:solidFill>
                <a:schemeClr val="bg1"/>
              </a:solidFill>
            </a:endParaRPr>
          </a:p>
        </p:txBody>
      </p:sp>
      <p:sp>
        <p:nvSpPr>
          <p:cNvPr id="8" name="CuadroTexto 7">
            <a:extLst>
              <a:ext uri="{FF2B5EF4-FFF2-40B4-BE49-F238E27FC236}">
                <a16:creationId xmlns:a16="http://schemas.microsoft.com/office/drawing/2014/main" id="{A50FB573-D52B-45DC-8419-E30B44AA1EA3}"/>
              </a:ext>
            </a:extLst>
          </p:cNvPr>
          <p:cNvSpPr txBox="1"/>
          <p:nvPr/>
        </p:nvSpPr>
        <p:spPr>
          <a:xfrm>
            <a:off x="4303594" y="2790186"/>
            <a:ext cx="3584812" cy="523220"/>
          </a:xfrm>
          <a:prstGeom prst="rect">
            <a:avLst/>
          </a:prstGeom>
          <a:noFill/>
        </p:spPr>
        <p:txBody>
          <a:bodyPr wrap="square" rtlCol="0">
            <a:spAutoFit/>
          </a:bodyPr>
          <a:lstStyle/>
          <a:p>
            <a:pPr algn="ctr"/>
            <a:r>
              <a:rPr lang="en-US" sz="2800" b="1" dirty="0">
                <a:solidFill>
                  <a:schemeClr val="bg1"/>
                </a:solidFill>
              </a:rPr>
              <a:t>Password</a:t>
            </a:r>
            <a:endParaRPr lang="es-ES" sz="2800" b="1" dirty="0">
              <a:solidFill>
                <a:schemeClr val="bg1"/>
              </a:solidFill>
            </a:endParaRPr>
          </a:p>
        </p:txBody>
      </p:sp>
      <p:cxnSp>
        <p:nvCxnSpPr>
          <p:cNvPr id="10" name="Conector recto de flecha 9">
            <a:extLst>
              <a:ext uri="{FF2B5EF4-FFF2-40B4-BE49-F238E27FC236}">
                <a16:creationId xmlns:a16="http://schemas.microsoft.com/office/drawing/2014/main" id="{71C3912C-5C0E-4E75-8D55-30555823A3BC}"/>
              </a:ext>
            </a:extLst>
          </p:cNvPr>
          <p:cNvCxnSpPr/>
          <p:nvPr/>
        </p:nvCxnSpPr>
        <p:spPr>
          <a:xfrm flipV="1">
            <a:off x="7629099" y="1592350"/>
            <a:ext cx="1828800" cy="4162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C54890D4-9A16-40CF-8730-8DB759882C4C}"/>
              </a:ext>
            </a:extLst>
          </p:cNvPr>
          <p:cNvSpPr txBox="1"/>
          <p:nvPr/>
        </p:nvSpPr>
        <p:spPr>
          <a:xfrm>
            <a:off x="9457899" y="1371683"/>
            <a:ext cx="1976651" cy="523220"/>
          </a:xfrm>
          <a:prstGeom prst="rect">
            <a:avLst/>
          </a:prstGeom>
          <a:noFill/>
        </p:spPr>
        <p:txBody>
          <a:bodyPr wrap="square" rtlCol="0">
            <a:spAutoFit/>
          </a:bodyPr>
          <a:lstStyle/>
          <a:p>
            <a:r>
              <a:rPr lang="en-US" sz="2800" b="1" dirty="0"/>
              <a:t>txtusuario</a:t>
            </a:r>
            <a:endParaRPr lang="es-ES" sz="2800" b="1" dirty="0"/>
          </a:p>
        </p:txBody>
      </p:sp>
      <p:sp>
        <p:nvSpPr>
          <p:cNvPr id="12" name="CuadroTexto 11">
            <a:extLst>
              <a:ext uri="{FF2B5EF4-FFF2-40B4-BE49-F238E27FC236}">
                <a16:creationId xmlns:a16="http://schemas.microsoft.com/office/drawing/2014/main" id="{6EA93C53-0BCC-4BD0-B00E-300BF6F6F48D}"/>
              </a:ext>
            </a:extLst>
          </p:cNvPr>
          <p:cNvSpPr txBox="1"/>
          <p:nvPr/>
        </p:nvSpPr>
        <p:spPr>
          <a:xfrm>
            <a:off x="9132627" y="3575016"/>
            <a:ext cx="2686334" cy="523220"/>
          </a:xfrm>
          <a:prstGeom prst="rect">
            <a:avLst/>
          </a:prstGeom>
          <a:noFill/>
        </p:spPr>
        <p:txBody>
          <a:bodyPr wrap="square" rtlCol="0">
            <a:spAutoFit/>
          </a:bodyPr>
          <a:lstStyle/>
          <a:p>
            <a:r>
              <a:rPr lang="en-US" sz="2800" b="1" dirty="0"/>
              <a:t>txtpassword</a:t>
            </a:r>
            <a:endParaRPr lang="es-ES" sz="2800" b="1" dirty="0"/>
          </a:p>
        </p:txBody>
      </p:sp>
      <p:cxnSp>
        <p:nvCxnSpPr>
          <p:cNvPr id="13" name="Conector recto de flecha 12">
            <a:extLst>
              <a:ext uri="{FF2B5EF4-FFF2-40B4-BE49-F238E27FC236}">
                <a16:creationId xmlns:a16="http://schemas.microsoft.com/office/drawing/2014/main" id="{13B8DC14-74A2-40EA-9013-3B13F6B0B356}"/>
              </a:ext>
            </a:extLst>
          </p:cNvPr>
          <p:cNvCxnSpPr>
            <a:cxnSpLocks/>
            <a:endCxn id="12" idx="1"/>
          </p:cNvCxnSpPr>
          <p:nvPr/>
        </p:nvCxnSpPr>
        <p:spPr>
          <a:xfrm flipV="1">
            <a:off x="7165075" y="3836626"/>
            <a:ext cx="1967552" cy="5385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211C9DF0-D953-43FF-8D9F-4F9F62CF4029}"/>
              </a:ext>
            </a:extLst>
          </p:cNvPr>
          <p:cNvCxnSpPr>
            <a:cxnSpLocks/>
          </p:cNvCxnSpPr>
          <p:nvPr/>
        </p:nvCxnSpPr>
        <p:spPr>
          <a:xfrm>
            <a:off x="2201839" y="617397"/>
            <a:ext cx="1514902" cy="268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F58DE3AF-C6B3-497C-B5C2-440DDBC9F0BF}"/>
              </a:ext>
            </a:extLst>
          </p:cNvPr>
          <p:cNvSpPr txBox="1"/>
          <p:nvPr/>
        </p:nvSpPr>
        <p:spPr>
          <a:xfrm>
            <a:off x="777922" y="372917"/>
            <a:ext cx="1596788" cy="461665"/>
          </a:xfrm>
          <a:prstGeom prst="rect">
            <a:avLst/>
          </a:prstGeom>
          <a:noFill/>
        </p:spPr>
        <p:txBody>
          <a:bodyPr wrap="square" rtlCol="0">
            <a:spAutoFit/>
          </a:bodyPr>
          <a:lstStyle/>
          <a:p>
            <a:pPr algn="ctr"/>
            <a:r>
              <a:rPr lang="en-US" sz="2400" b="1" dirty="0"/>
              <a:t>FRAME</a:t>
            </a:r>
            <a:endParaRPr lang="es-ES" sz="2400" b="1" dirty="0"/>
          </a:p>
        </p:txBody>
      </p:sp>
      <p:sp>
        <p:nvSpPr>
          <p:cNvPr id="19" name="CuadroTexto 18">
            <a:extLst>
              <a:ext uri="{FF2B5EF4-FFF2-40B4-BE49-F238E27FC236}">
                <a16:creationId xmlns:a16="http://schemas.microsoft.com/office/drawing/2014/main" id="{E322AC9B-C5A9-424C-8050-7BBB3166D861}"/>
              </a:ext>
            </a:extLst>
          </p:cNvPr>
          <p:cNvSpPr txBox="1"/>
          <p:nvPr/>
        </p:nvSpPr>
        <p:spPr>
          <a:xfrm>
            <a:off x="702860" y="1777773"/>
            <a:ext cx="1596788" cy="461665"/>
          </a:xfrm>
          <a:prstGeom prst="rect">
            <a:avLst/>
          </a:prstGeom>
          <a:noFill/>
        </p:spPr>
        <p:txBody>
          <a:bodyPr wrap="square" rtlCol="0">
            <a:spAutoFit/>
          </a:bodyPr>
          <a:lstStyle/>
          <a:p>
            <a:pPr algn="ctr"/>
            <a:r>
              <a:rPr lang="en-US" sz="2400" b="1" dirty="0"/>
              <a:t>Entry</a:t>
            </a:r>
            <a:endParaRPr lang="es-ES" sz="2400" b="1" dirty="0"/>
          </a:p>
        </p:txBody>
      </p:sp>
      <p:sp>
        <p:nvSpPr>
          <p:cNvPr id="21" name="CuadroTexto 20">
            <a:extLst>
              <a:ext uri="{FF2B5EF4-FFF2-40B4-BE49-F238E27FC236}">
                <a16:creationId xmlns:a16="http://schemas.microsoft.com/office/drawing/2014/main" id="{AEB26F13-61D4-4F1E-AB51-C39C6F7811C8}"/>
              </a:ext>
            </a:extLst>
          </p:cNvPr>
          <p:cNvSpPr txBox="1"/>
          <p:nvPr/>
        </p:nvSpPr>
        <p:spPr>
          <a:xfrm>
            <a:off x="736979" y="3659643"/>
            <a:ext cx="1596788" cy="461665"/>
          </a:xfrm>
          <a:prstGeom prst="rect">
            <a:avLst/>
          </a:prstGeom>
          <a:noFill/>
        </p:spPr>
        <p:txBody>
          <a:bodyPr wrap="square" rtlCol="0">
            <a:spAutoFit/>
          </a:bodyPr>
          <a:lstStyle/>
          <a:p>
            <a:pPr algn="ctr"/>
            <a:r>
              <a:rPr lang="en-US" sz="2400" b="1" dirty="0"/>
              <a:t>Entry</a:t>
            </a:r>
            <a:endParaRPr lang="es-ES" sz="2400" b="1" dirty="0"/>
          </a:p>
        </p:txBody>
      </p:sp>
      <p:cxnSp>
        <p:nvCxnSpPr>
          <p:cNvPr id="18" name="Conector recto de flecha 17">
            <a:extLst>
              <a:ext uri="{FF2B5EF4-FFF2-40B4-BE49-F238E27FC236}">
                <a16:creationId xmlns:a16="http://schemas.microsoft.com/office/drawing/2014/main" id="{AB977402-AE95-49C6-94A9-B6EF656F8E2A}"/>
              </a:ext>
            </a:extLst>
          </p:cNvPr>
          <p:cNvCxnSpPr>
            <a:cxnSpLocks/>
          </p:cNvCxnSpPr>
          <p:nvPr/>
        </p:nvCxnSpPr>
        <p:spPr>
          <a:xfrm flipH="1">
            <a:off x="2183642" y="2008606"/>
            <a:ext cx="2185916"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85F914DB-0A1F-488B-82E5-2E2C603D64C6}"/>
              </a:ext>
            </a:extLst>
          </p:cNvPr>
          <p:cNvCxnSpPr>
            <a:cxnSpLocks/>
          </p:cNvCxnSpPr>
          <p:nvPr/>
        </p:nvCxnSpPr>
        <p:spPr>
          <a:xfrm flipH="1">
            <a:off x="2135875" y="3803446"/>
            <a:ext cx="2185916"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E70DD1FD-6CC0-47D2-8CF9-DBA34EE44E04}"/>
              </a:ext>
            </a:extLst>
          </p:cNvPr>
          <p:cNvSpPr txBox="1"/>
          <p:nvPr/>
        </p:nvSpPr>
        <p:spPr>
          <a:xfrm>
            <a:off x="805219" y="5778938"/>
            <a:ext cx="2049439" cy="461665"/>
          </a:xfrm>
          <a:prstGeom prst="rect">
            <a:avLst/>
          </a:prstGeom>
          <a:noFill/>
        </p:spPr>
        <p:txBody>
          <a:bodyPr wrap="square" rtlCol="0">
            <a:spAutoFit/>
          </a:bodyPr>
          <a:lstStyle/>
          <a:p>
            <a:pPr algn="ctr"/>
            <a:r>
              <a:rPr lang="en-US" sz="2400" b="1" dirty="0"/>
              <a:t>ImageButton</a:t>
            </a:r>
            <a:endParaRPr lang="es-ES" sz="2400" b="1" dirty="0"/>
          </a:p>
        </p:txBody>
      </p:sp>
      <p:cxnSp>
        <p:nvCxnSpPr>
          <p:cNvPr id="26" name="Conector recto de flecha 25">
            <a:extLst>
              <a:ext uri="{FF2B5EF4-FFF2-40B4-BE49-F238E27FC236}">
                <a16:creationId xmlns:a16="http://schemas.microsoft.com/office/drawing/2014/main" id="{3C18C829-6B37-41D7-ACD2-E677C3E5EBC9}"/>
              </a:ext>
            </a:extLst>
          </p:cNvPr>
          <p:cNvCxnSpPr>
            <a:cxnSpLocks/>
          </p:cNvCxnSpPr>
          <p:nvPr/>
        </p:nvCxnSpPr>
        <p:spPr>
          <a:xfrm flipH="1">
            <a:off x="2884227" y="4892903"/>
            <a:ext cx="1398896" cy="108005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Rectángulo: esquinas redondeadas 8">
            <a:extLst>
              <a:ext uri="{FF2B5EF4-FFF2-40B4-BE49-F238E27FC236}">
                <a16:creationId xmlns:a16="http://schemas.microsoft.com/office/drawing/2014/main" id="{1A036D56-506C-3DD5-457A-DB63910660DF}"/>
              </a:ext>
            </a:extLst>
          </p:cNvPr>
          <p:cNvSpPr/>
          <p:nvPr/>
        </p:nvSpPr>
        <p:spPr>
          <a:xfrm>
            <a:off x="3855492" y="709301"/>
            <a:ext cx="4263013" cy="520017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FBD8C7A4-13F6-2CB3-40BE-91259C534E9C}"/>
              </a:ext>
            </a:extLst>
          </p:cNvPr>
          <p:cNvSpPr txBox="1"/>
          <p:nvPr/>
        </p:nvSpPr>
        <p:spPr>
          <a:xfrm>
            <a:off x="4140959" y="1641328"/>
            <a:ext cx="3584812" cy="1200329"/>
          </a:xfrm>
          <a:prstGeom prst="rect">
            <a:avLst/>
          </a:prstGeom>
          <a:noFill/>
        </p:spPr>
        <p:txBody>
          <a:bodyPr wrap="square" rtlCol="0">
            <a:spAutoFit/>
          </a:bodyPr>
          <a:lstStyle/>
          <a:p>
            <a:pPr algn="ctr"/>
            <a:r>
              <a:rPr lang="en-US" sz="3600" b="1" dirty="0">
                <a:solidFill>
                  <a:schemeClr val="bg1"/>
                </a:solidFill>
              </a:rPr>
              <a:t>BIENVENIDOS A MI APLICACION</a:t>
            </a:r>
            <a:endParaRPr lang="es-ES" sz="3600" b="1" dirty="0">
              <a:solidFill>
                <a:schemeClr val="bg1"/>
              </a:solidFill>
            </a:endParaRPr>
          </a:p>
        </p:txBody>
      </p:sp>
    </p:spTree>
    <p:extLst>
      <p:ext uri="{BB962C8B-B14F-4D97-AF65-F5344CB8AC3E}">
        <p14:creationId xmlns:p14="http://schemas.microsoft.com/office/powerpoint/2010/main" val="1670932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B390F19C-3E49-4EC7-BAB1-685355DC3136}"/>
              </a:ext>
            </a:extLst>
          </p:cNvPr>
          <p:cNvSpPr txBox="1"/>
          <p:nvPr/>
        </p:nvSpPr>
        <p:spPr>
          <a:xfrm>
            <a:off x="316775" y="606326"/>
            <a:ext cx="11335294" cy="5940088"/>
          </a:xfrm>
          <a:prstGeom prst="rect">
            <a:avLst/>
          </a:prstGeom>
          <a:noFill/>
        </p:spPr>
        <p:txBody>
          <a:bodyPr wrap="square">
            <a:spAutoFit/>
          </a:bodyPr>
          <a:lstStyle/>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StackLayout</a:t>
            </a:r>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BackgroundColor</a:t>
            </a:r>
            <a:r>
              <a:rPr lang="es-DO" sz="1000" dirty="0">
                <a:solidFill>
                  <a:srgbClr val="0000FF"/>
                </a:solidFill>
                <a:latin typeface="Consolas" panose="020B0609020204030204" pitchFamily="49" charset="0"/>
              </a:rPr>
              <a:t>="#f5f6fa"&gt;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a:solidFill>
                  <a:srgbClr val="A31515"/>
                </a:solidFill>
                <a:latin typeface="Consolas" panose="020B0609020204030204" pitchFamily="49" charset="0"/>
              </a:rPr>
              <a:t>Frame</a:t>
            </a:r>
            <a:r>
              <a:rPr lang="en-US" sz="1000" dirty="0">
                <a:solidFill>
                  <a:srgbClr val="FF0000"/>
                </a:solidFill>
                <a:latin typeface="Consolas" panose="020B0609020204030204" pitchFamily="49" charset="0"/>
              </a:rPr>
              <a:t> BackgroundColor</a:t>
            </a:r>
            <a:r>
              <a:rPr lang="en-US" sz="1000" dirty="0">
                <a:solidFill>
                  <a:srgbClr val="0000FF"/>
                </a:solidFill>
                <a:latin typeface="Consolas" panose="020B0609020204030204" pitchFamily="49" charset="0"/>
              </a:rPr>
              <a:t>="#192a56"</a:t>
            </a:r>
            <a:r>
              <a:rPr lang="en-US" sz="1000" dirty="0">
                <a:solidFill>
                  <a:srgbClr val="FF0000"/>
                </a:solidFill>
                <a:latin typeface="Consolas" panose="020B0609020204030204" pitchFamily="49" charset="0"/>
              </a:rPr>
              <a:t> Padding</a:t>
            </a:r>
            <a:r>
              <a:rPr lang="en-US" sz="1000" dirty="0">
                <a:solidFill>
                  <a:srgbClr val="0000FF"/>
                </a:solidFill>
                <a:latin typeface="Consolas" panose="020B0609020204030204" pitchFamily="49" charset="0"/>
              </a:rPr>
              <a:t>="24"</a:t>
            </a:r>
            <a:r>
              <a:rPr lang="en-US" sz="1000" dirty="0">
                <a:solidFill>
                  <a:srgbClr val="FF0000"/>
                </a:solidFill>
                <a:latin typeface="Consolas" panose="020B0609020204030204" pitchFamily="49" charset="0"/>
              </a:rPr>
              <a:t> CornerRadius</a:t>
            </a:r>
            <a:r>
              <a:rPr lang="en-US" sz="1000" dirty="0">
                <a:solidFill>
                  <a:srgbClr val="0000FF"/>
                </a:solidFill>
                <a:latin typeface="Consolas" panose="020B0609020204030204" pitchFamily="49" charset="0"/>
              </a:rPr>
              <a:t>="10"</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BorderColor</a:t>
            </a:r>
            <a:r>
              <a:rPr lang="en-US" sz="1000" dirty="0">
                <a:solidFill>
                  <a:srgbClr val="0000FF"/>
                </a:solidFill>
                <a:latin typeface="Consolas" panose="020B0609020204030204" pitchFamily="49" charset="0"/>
              </a:rPr>
              <a:t>="White" &gt;</a:t>
            </a:r>
            <a:endParaRPr lang="en-US"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Label</a:t>
            </a:r>
            <a:r>
              <a:rPr lang="es-DO" sz="1000" dirty="0">
                <a:solidFill>
                  <a:srgbClr val="FF0000"/>
                </a:solidFill>
                <a:latin typeface="Consolas" panose="020B0609020204030204" pitchFamily="49" charset="0"/>
              </a:rPr>
              <a:t> Text</a:t>
            </a:r>
            <a:r>
              <a:rPr lang="es-DO" sz="1000" dirty="0">
                <a:solidFill>
                  <a:srgbClr val="0000FF"/>
                </a:solidFill>
                <a:latin typeface="Consolas" panose="020B0609020204030204" pitchFamily="49" charset="0"/>
              </a:rPr>
              <a:t>="Login Basico PDM!"</a:t>
            </a:r>
            <a:r>
              <a:rPr lang="es-DO" sz="1000" dirty="0">
                <a:solidFill>
                  <a:srgbClr val="FF0000"/>
                </a:solidFill>
                <a:latin typeface="Consolas" panose="020B0609020204030204" pitchFamily="49" charset="0"/>
              </a:rPr>
              <a:t> HorizontalTextAlignment</a:t>
            </a:r>
            <a:r>
              <a:rPr lang="es-DO" sz="1000" dirty="0">
                <a:solidFill>
                  <a:srgbClr val="0000FF"/>
                </a:solidFill>
                <a:latin typeface="Consolas" panose="020B0609020204030204" pitchFamily="49" charset="0"/>
              </a:rPr>
              <a:t>="Center"</a:t>
            </a:r>
            <a:r>
              <a:rPr lang="es-DO" sz="1000" dirty="0">
                <a:solidFill>
                  <a:srgbClr val="FF0000"/>
                </a:solidFill>
                <a:latin typeface="Consolas" panose="020B0609020204030204" pitchFamily="49" charset="0"/>
              </a:rPr>
              <a:t> TextColor</a:t>
            </a:r>
            <a:r>
              <a:rPr lang="es-DO" sz="1000" dirty="0">
                <a:solidFill>
                  <a:srgbClr val="0000FF"/>
                </a:solidFill>
                <a:latin typeface="Consolas" panose="020B0609020204030204" pitchFamily="49" charset="0"/>
              </a:rPr>
              <a:t>="White"</a:t>
            </a:r>
            <a:r>
              <a:rPr lang="es-DO" sz="1000" dirty="0">
                <a:solidFill>
                  <a:srgbClr val="FF0000"/>
                </a:solidFill>
                <a:latin typeface="Consolas" panose="020B0609020204030204" pitchFamily="49" charset="0"/>
              </a:rPr>
              <a:t> FontSize</a:t>
            </a:r>
            <a:r>
              <a:rPr lang="es-DO" sz="1000" dirty="0">
                <a:solidFill>
                  <a:srgbClr val="0000FF"/>
                </a:solidFill>
                <a:latin typeface="Consolas" panose="020B0609020204030204" pitchFamily="49" charset="0"/>
              </a:rPr>
              <a:t>="30"/&gt;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Frame</a:t>
            </a:r>
            <a:r>
              <a:rPr lang="es-DO" sz="1000" dirty="0">
                <a:solidFill>
                  <a:srgbClr val="0000FF"/>
                </a:solidFill>
                <a:latin typeface="Consolas" panose="020B0609020204030204" pitchFamily="49" charset="0"/>
              </a:rPr>
              <a:t>&gt;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Frame</a:t>
            </a:r>
            <a:r>
              <a:rPr lang="es-DO" sz="1000" dirty="0">
                <a:solidFill>
                  <a:srgbClr val="FF0000"/>
                </a:solidFill>
                <a:latin typeface="Consolas" panose="020B0609020204030204" pitchFamily="49" charset="0"/>
              </a:rPr>
              <a:t> Margin</a:t>
            </a:r>
            <a:r>
              <a:rPr lang="es-DO" sz="1000" dirty="0">
                <a:solidFill>
                  <a:srgbClr val="0000FF"/>
                </a:solidFill>
                <a:latin typeface="Consolas" panose="020B0609020204030204" pitchFamily="49" charset="0"/>
              </a:rPr>
              <a:t>="10"</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BorderColor</a:t>
            </a:r>
            <a:r>
              <a:rPr lang="es-DO" sz="1000" dirty="0">
                <a:solidFill>
                  <a:srgbClr val="0000FF"/>
                </a:solidFill>
                <a:latin typeface="Consolas" panose="020B0609020204030204" pitchFamily="49" charset="0"/>
              </a:rPr>
              <a:t>="#192a56"</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CornerRadius</a:t>
            </a:r>
            <a:r>
              <a:rPr lang="es-DO" sz="1000" dirty="0">
                <a:solidFill>
                  <a:srgbClr val="0000FF"/>
                </a:solidFill>
                <a:latin typeface="Consolas" panose="020B0609020204030204" pitchFamily="49" charset="0"/>
              </a:rPr>
              <a:t>="150"</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HeightRequest</a:t>
            </a:r>
            <a:r>
              <a:rPr lang="es-DO" sz="1000" dirty="0">
                <a:solidFill>
                  <a:srgbClr val="0000FF"/>
                </a:solidFill>
                <a:latin typeface="Consolas" panose="020B0609020204030204" pitchFamily="49" charset="0"/>
              </a:rPr>
              <a:t>="100"</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WidthRequest</a:t>
            </a:r>
            <a:r>
              <a:rPr lang="es-DO" sz="1000" dirty="0">
                <a:solidFill>
                  <a:srgbClr val="0000FF"/>
                </a:solidFill>
                <a:latin typeface="Consolas" panose="020B0609020204030204" pitchFamily="49" charset="0"/>
              </a:rPr>
              <a:t>="100"</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IsClippedToBounds</a:t>
            </a:r>
            <a:r>
              <a:rPr lang="es-DO" sz="1000" dirty="0">
                <a:solidFill>
                  <a:srgbClr val="0000FF"/>
                </a:solidFill>
                <a:latin typeface="Consolas" panose="020B0609020204030204" pitchFamily="49" charset="0"/>
              </a:rPr>
              <a:t>="True"</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HorizontalOptions</a:t>
            </a:r>
            <a:r>
              <a:rPr lang="es-DO" sz="1000" dirty="0">
                <a:solidFill>
                  <a:srgbClr val="0000FF"/>
                </a:solidFill>
                <a:latin typeface="Consolas" panose="020B0609020204030204" pitchFamily="49" charset="0"/>
              </a:rPr>
              <a:t>="Center"</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VerticalOptions</a:t>
            </a:r>
            <a:r>
              <a:rPr lang="es-DO" sz="1000" dirty="0">
                <a:solidFill>
                  <a:srgbClr val="0000FF"/>
                </a:solidFill>
                <a:latin typeface="Consolas" panose="020B0609020204030204" pitchFamily="49" charset="0"/>
              </a:rPr>
              <a:t>="Center"&gt;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Image</a:t>
            </a:r>
            <a:r>
              <a:rPr lang="es-DO" sz="1000" dirty="0">
                <a:solidFill>
                  <a:srgbClr val="FF0000"/>
                </a:solidFill>
                <a:latin typeface="Consolas" panose="020B0609020204030204" pitchFamily="49" charset="0"/>
              </a:rPr>
              <a:t> Source</a:t>
            </a:r>
            <a:r>
              <a:rPr lang="es-DO" sz="1000" dirty="0">
                <a:solidFill>
                  <a:srgbClr val="0000FF"/>
                </a:solidFill>
                <a:latin typeface="Consolas" panose="020B0609020204030204" pitchFamily="49" charset="0"/>
              </a:rPr>
              <a:t>="iconologin.png"</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BackgroundColor</a:t>
            </a:r>
            <a:r>
              <a:rPr lang="es-DO" sz="1000" dirty="0">
                <a:solidFill>
                  <a:srgbClr val="0000FF"/>
                </a:solidFill>
                <a:latin typeface="Consolas" panose="020B0609020204030204" pitchFamily="49" charset="0"/>
              </a:rPr>
              <a:t>="#ffffff"</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Aspect</a:t>
            </a:r>
            <a:r>
              <a:rPr lang="es-DO" sz="1000" dirty="0">
                <a:solidFill>
                  <a:srgbClr val="0000FF"/>
                </a:solidFill>
                <a:latin typeface="Consolas" panose="020B0609020204030204" pitchFamily="49" charset="0"/>
              </a:rPr>
              <a:t>="AspectFill"</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Margin</a:t>
            </a:r>
            <a:r>
              <a:rPr lang="es-DO" sz="1000" dirty="0">
                <a:solidFill>
                  <a:srgbClr val="0000FF"/>
                </a:solidFill>
                <a:latin typeface="Consolas" panose="020B0609020204030204" pitchFamily="49" charset="0"/>
              </a:rPr>
              <a:t>="-8"</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HeightRequest</a:t>
            </a:r>
            <a:r>
              <a:rPr lang="es-DO" sz="1000" dirty="0">
                <a:solidFill>
                  <a:srgbClr val="0000FF"/>
                </a:solidFill>
                <a:latin typeface="Consolas" panose="020B0609020204030204" pitchFamily="49" charset="0"/>
              </a:rPr>
              <a:t>="100"</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WidthRequest</a:t>
            </a:r>
            <a:r>
              <a:rPr lang="es-DO" sz="1000" dirty="0">
                <a:solidFill>
                  <a:srgbClr val="0000FF"/>
                </a:solidFill>
                <a:latin typeface="Consolas" panose="020B0609020204030204" pitchFamily="49" charset="0"/>
              </a:rPr>
              <a:t>="100" /&gt;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Frame</a:t>
            </a:r>
            <a:r>
              <a:rPr lang="es-DO" sz="1000" dirty="0">
                <a:solidFill>
                  <a:srgbClr val="0000FF"/>
                </a:solidFill>
                <a:latin typeface="Consolas" panose="020B0609020204030204" pitchFamily="49" charset="0"/>
              </a:rPr>
              <a:t>&gt;</a:t>
            </a:r>
            <a:endParaRPr lang="es-DO" sz="1000" dirty="0">
              <a:solidFill>
                <a:srgbClr val="000000"/>
              </a:solidFill>
              <a:latin typeface="Consolas" panose="020B0609020204030204" pitchFamily="49" charset="0"/>
            </a:endParaRPr>
          </a:p>
          <a:p>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Entry</a:t>
            </a:r>
            <a:r>
              <a:rPr lang="es-DO" sz="1000" dirty="0">
                <a:solidFill>
                  <a:srgbClr val="FF0000"/>
                </a:solidFill>
                <a:latin typeface="Consolas" panose="020B0609020204030204" pitchFamily="49" charset="0"/>
              </a:rPr>
              <a:t> Placeholder</a:t>
            </a:r>
            <a:r>
              <a:rPr lang="es-DO" sz="1000" dirty="0">
                <a:solidFill>
                  <a:srgbClr val="0000FF"/>
                </a:solidFill>
                <a:latin typeface="Consolas" panose="020B0609020204030204" pitchFamily="49" charset="0"/>
              </a:rPr>
              <a:t>="Usuario"</a:t>
            </a:r>
            <a:r>
              <a:rPr lang="es-DO" sz="1000" dirty="0">
                <a:solidFill>
                  <a:srgbClr val="FF0000"/>
                </a:solidFill>
                <a:latin typeface="Consolas" panose="020B0609020204030204" pitchFamily="49" charset="0"/>
              </a:rPr>
              <a:t> TextColor</a:t>
            </a:r>
            <a:r>
              <a:rPr lang="es-DO" sz="1000" dirty="0">
                <a:solidFill>
                  <a:srgbClr val="0000FF"/>
                </a:solidFill>
                <a:latin typeface="Consolas" panose="020B0609020204030204" pitchFamily="49" charset="0"/>
              </a:rPr>
              <a:t>="#192a56"</a:t>
            </a:r>
            <a:r>
              <a:rPr lang="es-DO" sz="1000" dirty="0">
                <a:solidFill>
                  <a:srgbClr val="FF0000"/>
                </a:solidFill>
                <a:latin typeface="Consolas" panose="020B0609020204030204" pitchFamily="49" charset="0"/>
              </a:rPr>
              <a:t> FontSize</a:t>
            </a:r>
            <a:r>
              <a:rPr lang="es-DO" sz="1000" dirty="0">
                <a:solidFill>
                  <a:srgbClr val="0000FF"/>
                </a:solidFill>
                <a:latin typeface="Consolas" panose="020B0609020204030204" pitchFamily="49" charset="0"/>
              </a:rPr>
              <a:t>="25"</a:t>
            </a:r>
            <a:r>
              <a:rPr lang="es-DO" sz="1000" dirty="0">
                <a:solidFill>
                  <a:srgbClr val="FF0000"/>
                </a:solidFill>
                <a:latin typeface="Consolas" panose="020B0609020204030204" pitchFamily="49" charset="0"/>
              </a:rPr>
              <a:t> HorizontalTextAlignment</a:t>
            </a:r>
            <a:r>
              <a:rPr lang="es-DO" sz="1000" dirty="0">
                <a:solidFill>
                  <a:srgbClr val="0000FF"/>
                </a:solidFill>
                <a:latin typeface="Consolas" panose="020B0609020204030204" pitchFamily="49" charset="0"/>
              </a:rPr>
              <a:t>="Center"</a:t>
            </a:r>
            <a:r>
              <a:rPr lang="es-DO" sz="1000" dirty="0">
                <a:solidFill>
                  <a:srgbClr val="FF0000"/>
                </a:solidFill>
                <a:latin typeface="Consolas" panose="020B0609020204030204" pitchFamily="49" charset="0"/>
              </a:rPr>
              <a:t> Margin</a:t>
            </a:r>
            <a:r>
              <a:rPr lang="es-DO" sz="1000" dirty="0">
                <a:solidFill>
                  <a:srgbClr val="0000FF"/>
                </a:solidFill>
                <a:latin typeface="Consolas" panose="020B0609020204030204" pitchFamily="49" charset="0"/>
              </a:rPr>
              <a:t>="20"</a:t>
            </a:r>
            <a:r>
              <a:rPr lang="es-DO" sz="1000" dirty="0">
                <a:solidFill>
                  <a:srgbClr val="FF0000"/>
                </a:solidFill>
                <a:latin typeface="Consolas" panose="020B0609020204030204" pitchFamily="49" charset="0"/>
              </a:rPr>
              <a:t> x</a:t>
            </a:r>
            <a:r>
              <a:rPr lang="es-DO" sz="1000" dirty="0">
                <a:solidFill>
                  <a:srgbClr val="0000FF"/>
                </a:solidFill>
                <a:latin typeface="Consolas" panose="020B0609020204030204" pitchFamily="49" charset="0"/>
              </a:rPr>
              <a:t>:</a:t>
            </a:r>
            <a:r>
              <a:rPr lang="es-DO" sz="1000" dirty="0">
                <a:solidFill>
                  <a:srgbClr val="FF0000"/>
                </a:solidFill>
                <a:latin typeface="Consolas" panose="020B0609020204030204" pitchFamily="49" charset="0"/>
              </a:rPr>
              <a:t>Name</a:t>
            </a:r>
            <a:r>
              <a:rPr lang="es-DO" sz="1000" dirty="0">
                <a:solidFill>
                  <a:srgbClr val="0000FF"/>
                </a:solidFill>
                <a:latin typeface="Consolas" panose="020B0609020204030204" pitchFamily="49" charset="0"/>
              </a:rPr>
              <a:t>="</a:t>
            </a:r>
            <a:r>
              <a:rPr lang="es-DO" sz="1000" dirty="0">
                <a:solidFill>
                  <a:srgbClr val="0000FF"/>
                </a:solidFill>
                <a:highlight>
                  <a:srgbClr val="FFFF00"/>
                </a:highlight>
                <a:latin typeface="Consolas" panose="020B0609020204030204" pitchFamily="49" charset="0"/>
              </a:rPr>
              <a:t>txtUsuario</a:t>
            </a:r>
            <a:r>
              <a:rPr lang="es-DO" sz="1000" dirty="0">
                <a:solidFill>
                  <a:srgbClr val="0000FF"/>
                </a:solidFill>
                <a:latin typeface="Consolas" panose="020B0609020204030204" pitchFamily="49" charset="0"/>
              </a:rPr>
              <a:t>"/&gt;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Entry</a:t>
            </a:r>
            <a:r>
              <a:rPr lang="es-DO" sz="1000" dirty="0">
                <a:solidFill>
                  <a:srgbClr val="FF0000"/>
                </a:solidFill>
                <a:latin typeface="Consolas" panose="020B0609020204030204" pitchFamily="49" charset="0"/>
              </a:rPr>
              <a:t> Placeholder</a:t>
            </a:r>
            <a:r>
              <a:rPr lang="es-DO" sz="1000" dirty="0">
                <a:solidFill>
                  <a:srgbClr val="0000FF"/>
                </a:solidFill>
                <a:latin typeface="Consolas" panose="020B0609020204030204" pitchFamily="49" charset="0"/>
              </a:rPr>
              <a:t>="Password"</a:t>
            </a:r>
            <a:r>
              <a:rPr lang="es-DO" sz="1000" dirty="0">
                <a:solidFill>
                  <a:srgbClr val="FF0000"/>
                </a:solidFill>
                <a:latin typeface="Consolas" panose="020B0609020204030204" pitchFamily="49" charset="0"/>
              </a:rPr>
              <a:t> IsPassword</a:t>
            </a:r>
            <a:r>
              <a:rPr lang="es-DO" sz="1000" dirty="0">
                <a:solidFill>
                  <a:srgbClr val="0000FF"/>
                </a:solidFill>
                <a:latin typeface="Consolas" panose="020B0609020204030204" pitchFamily="49" charset="0"/>
              </a:rPr>
              <a:t>="True"</a:t>
            </a:r>
            <a:r>
              <a:rPr lang="es-DO" sz="1000" dirty="0">
                <a:solidFill>
                  <a:srgbClr val="FF0000"/>
                </a:solidFill>
                <a:latin typeface="Consolas" panose="020B0609020204030204" pitchFamily="49" charset="0"/>
              </a:rPr>
              <a:t> TextColor</a:t>
            </a:r>
            <a:r>
              <a:rPr lang="es-DO" sz="1000" dirty="0">
                <a:solidFill>
                  <a:srgbClr val="0000FF"/>
                </a:solidFill>
                <a:latin typeface="Consolas" panose="020B0609020204030204" pitchFamily="49" charset="0"/>
              </a:rPr>
              <a:t>="#192a56"</a:t>
            </a:r>
            <a:r>
              <a:rPr lang="es-DO" sz="1000" dirty="0">
                <a:solidFill>
                  <a:srgbClr val="FF0000"/>
                </a:solidFill>
                <a:latin typeface="Consolas" panose="020B0609020204030204" pitchFamily="49" charset="0"/>
              </a:rPr>
              <a:t> FontSize</a:t>
            </a:r>
            <a:r>
              <a:rPr lang="es-DO" sz="1000" dirty="0">
                <a:solidFill>
                  <a:srgbClr val="0000FF"/>
                </a:solidFill>
                <a:latin typeface="Consolas" panose="020B0609020204030204" pitchFamily="49" charset="0"/>
              </a:rPr>
              <a:t>="25"</a:t>
            </a:r>
            <a:r>
              <a:rPr lang="es-DO" sz="1000" dirty="0">
                <a:solidFill>
                  <a:srgbClr val="FF0000"/>
                </a:solidFill>
                <a:latin typeface="Consolas" panose="020B0609020204030204" pitchFamily="49" charset="0"/>
              </a:rPr>
              <a:t> HorizontalTextAlignment</a:t>
            </a:r>
            <a:r>
              <a:rPr lang="es-DO" sz="1000" dirty="0">
                <a:solidFill>
                  <a:srgbClr val="0000FF"/>
                </a:solidFill>
                <a:latin typeface="Consolas" panose="020B0609020204030204" pitchFamily="49" charset="0"/>
              </a:rPr>
              <a:t>="Center"</a:t>
            </a:r>
            <a:r>
              <a:rPr lang="es-DO" sz="1000" dirty="0">
                <a:solidFill>
                  <a:srgbClr val="FF0000"/>
                </a:solidFill>
                <a:latin typeface="Consolas" panose="020B0609020204030204" pitchFamily="49" charset="0"/>
              </a:rPr>
              <a:t> Margin</a:t>
            </a:r>
            <a:r>
              <a:rPr lang="es-DO" sz="1000" dirty="0">
                <a:solidFill>
                  <a:srgbClr val="0000FF"/>
                </a:solidFill>
                <a:latin typeface="Consolas" panose="020B0609020204030204" pitchFamily="49" charset="0"/>
              </a:rPr>
              <a:t>="20"</a:t>
            </a:r>
            <a:r>
              <a:rPr lang="es-DO" sz="1000" dirty="0">
                <a:solidFill>
                  <a:srgbClr val="FF0000"/>
                </a:solidFill>
                <a:latin typeface="Consolas" panose="020B0609020204030204" pitchFamily="49" charset="0"/>
              </a:rPr>
              <a:t> x</a:t>
            </a:r>
            <a:r>
              <a:rPr lang="es-DO" sz="1000" dirty="0">
                <a:solidFill>
                  <a:srgbClr val="0000FF"/>
                </a:solidFill>
                <a:latin typeface="Consolas" panose="020B0609020204030204" pitchFamily="49" charset="0"/>
              </a:rPr>
              <a:t>:</a:t>
            </a:r>
            <a:r>
              <a:rPr lang="es-DO" sz="1000" dirty="0">
                <a:solidFill>
                  <a:srgbClr val="FF0000"/>
                </a:solidFill>
                <a:latin typeface="Consolas" panose="020B0609020204030204" pitchFamily="49" charset="0"/>
              </a:rPr>
              <a:t>Name</a:t>
            </a:r>
            <a:r>
              <a:rPr lang="es-DO" sz="1000" dirty="0">
                <a:solidFill>
                  <a:srgbClr val="0000FF"/>
                </a:solidFill>
                <a:latin typeface="Consolas" panose="020B0609020204030204" pitchFamily="49" charset="0"/>
              </a:rPr>
              <a:t>="</a:t>
            </a:r>
            <a:r>
              <a:rPr lang="es-DO" sz="1000" dirty="0">
                <a:solidFill>
                  <a:srgbClr val="0000FF"/>
                </a:solidFill>
                <a:highlight>
                  <a:srgbClr val="FFFF00"/>
                </a:highlight>
                <a:latin typeface="Consolas" panose="020B0609020204030204" pitchFamily="49" charset="0"/>
              </a:rPr>
              <a:t>txtPassword</a:t>
            </a:r>
            <a:r>
              <a:rPr lang="es-DO" sz="1000" dirty="0">
                <a:solidFill>
                  <a:srgbClr val="0000FF"/>
                </a:solidFill>
                <a:latin typeface="Consolas" panose="020B0609020204030204" pitchFamily="49" charset="0"/>
              </a:rPr>
              <a:t>"/&gt;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p>
          <a:p>
            <a:r>
              <a:rPr lang="es-DO"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a:solidFill>
                  <a:srgbClr val="A31515"/>
                </a:solidFill>
                <a:latin typeface="Consolas" panose="020B0609020204030204" pitchFamily="49" charset="0"/>
              </a:rPr>
              <a:t>StackLayout</a:t>
            </a:r>
            <a:r>
              <a:rPr lang="en-US" sz="1000" dirty="0">
                <a:solidFill>
                  <a:srgbClr val="FF0000"/>
                </a:solidFill>
                <a:latin typeface="Consolas" panose="020B0609020204030204" pitchFamily="49" charset="0"/>
              </a:rPr>
              <a:t> Orientation</a:t>
            </a:r>
            <a:r>
              <a:rPr lang="en-US" sz="1000" dirty="0">
                <a:solidFill>
                  <a:srgbClr val="0000FF"/>
                </a:solidFill>
                <a:latin typeface="Consolas" panose="020B0609020204030204" pitchFamily="49" charset="0"/>
              </a:rPr>
              <a:t>="Vertical"</a:t>
            </a:r>
            <a:r>
              <a:rPr lang="en-US" sz="1000" dirty="0">
                <a:solidFill>
                  <a:srgbClr val="FF0000"/>
                </a:solidFill>
                <a:latin typeface="Consolas" panose="020B0609020204030204" pitchFamily="49" charset="0"/>
              </a:rPr>
              <a:t> HeightRequest</a:t>
            </a:r>
            <a:r>
              <a:rPr lang="en-US" sz="1000" dirty="0">
                <a:solidFill>
                  <a:srgbClr val="0000FF"/>
                </a:solidFill>
                <a:latin typeface="Consolas" panose="020B0609020204030204" pitchFamily="49" charset="0"/>
              </a:rPr>
              <a:t>="120"</a:t>
            </a:r>
            <a:r>
              <a:rPr lang="en-US" sz="1000" dirty="0">
                <a:solidFill>
                  <a:srgbClr val="FF0000"/>
                </a:solidFill>
                <a:latin typeface="Consolas" panose="020B0609020204030204" pitchFamily="49" charset="0"/>
              </a:rPr>
              <a:t> BackgroundColor</a:t>
            </a:r>
            <a:r>
              <a:rPr lang="en-US" sz="1000" dirty="0">
                <a:solidFill>
                  <a:srgbClr val="0000FF"/>
                </a:solidFill>
                <a:latin typeface="Consolas" panose="020B0609020204030204" pitchFamily="49" charset="0"/>
              </a:rPr>
              <a:t>="#f5f6fa"</a:t>
            </a:r>
            <a:r>
              <a:rPr lang="en-US" sz="1000" dirty="0">
                <a:solidFill>
                  <a:srgbClr val="FF0000"/>
                </a:solidFill>
                <a:latin typeface="Consolas" panose="020B0609020204030204" pitchFamily="49" charset="0"/>
              </a:rPr>
              <a:t> Padding</a:t>
            </a:r>
            <a:r>
              <a:rPr lang="en-US" sz="1000" dirty="0">
                <a:solidFill>
                  <a:srgbClr val="0000FF"/>
                </a:solidFill>
                <a:latin typeface="Consolas" panose="020B0609020204030204" pitchFamily="49" charset="0"/>
              </a:rPr>
              <a:t>="10"</a:t>
            </a:r>
            <a:r>
              <a:rPr lang="en-US" sz="1000" dirty="0">
                <a:solidFill>
                  <a:srgbClr val="FF0000"/>
                </a:solidFill>
                <a:latin typeface="Consolas" panose="020B0609020204030204" pitchFamily="49" charset="0"/>
              </a:rPr>
              <a:t> Margin</a:t>
            </a:r>
            <a:r>
              <a:rPr lang="en-US" sz="1000" dirty="0">
                <a:solidFill>
                  <a:srgbClr val="0000FF"/>
                </a:solidFill>
                <a:latin typeface="Consolas" panose="020B0609020204030204" pitchFamily="49" charset="0"/>
              </a:rPr>
              <a:t>="20"&gt;</a:t>
            </a:r>
            <a:endParaRPr lang="en-US" sz="1000" dirty="0">
              <a:solidFill>
                <a:srgbClr val="000000"/>
              </a:solidFill>
              <a:latin typeface="Consolas" panose="020B0609020204030204" pitchFamily="49" charset="0"/>
            </a:endParaRPr>
          </a:p>
          <a:p>
            <a:endParaRPr lang="es-DO"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a:solidFill>
                  <a:srgbClr val="A31515"/>
                </a:solidFill>
                <a:latin typeface="Consolas" panose="020B0609020204030204" pitchFamily="49" charset="0"/>
              </a:rPr>
              <a:t>StackLayout</a:t>
            </a:r>
            <a:r>
              <a:rPr lang="en-US" sz="1000" dirty="0">
                <a:solidFill>
                  <a:srgbClr val="FF0000"/>
                </a:solidFill>
                <a:latin typeface="Consolas" panose="020B0609020204030204" pitchFamily="49" charset="0"/>
              </a:rPr>
              <a:t> Spacing</a:t>
            </a:r>
            <a:r>
              <a:rPr lang="en-US" sz="1000" dirty="0">
                <a:solidFill>
                  <a:srgbClr val="0000FF"/>
                </a:solidFill>
                <a:latin typeface="Consolas" panose="020B0609020204030204" pitchFamily="49" charset="0"/>
              </a:rPr>
              <a:t>="0"</a:t>
            </a:r>
            <a:r>
              <a:rPr lang="en-US" sz="1000" dirty="0">
                <a:solidFill>
                  <a:srgbClr val="FF0000"/>
                </a:solidFill>
                <a:latin typeface="Consolas" panose="020B0609020204030204" pitchFamily="49" charset="0"/>
              </a:rPr>
              <a:t> BackgroundColor</a:t>
            </a:r>
            <a:r>
              <a:rPr lang="en-US" sz="1000" dirty="0">
                <a:solidFill>
                  <a:srgbClr val="0000FF"/>
                </a:solidFill>
                <a:latin typeface="Consolas" panose="020B0609020204030204" pitchFamily="49" charset="0"/>
              </a:rPr>
              <a:t>="#f5f6fa"</a:t>
            </a:r>
            <a:r>
              <a:rPr lang="en-US" sz="1000" dirty="0">
                <a:solidFill>
                  <a:srgbClr val="FF0000"/>
                </a:solidFill>
                <a:latin typeface="Consolas" panose="020B0609020204030204" pitchFamily="49" charset="0"/>
              </a:rPr>
              <a:t> Orientation</a:t>
            </a:r>
            <a:r>
              <a:rPr lang="en-US" sz="1000" dirty="0">
                <a:solidFill>
                  <a:srgbClr val="0000FF"/>
                </a:solidFill>
                <a:latin typeface="Consolas" panose="020B0609020204030204" pitchFamily="49" charset="0"/>
              </a:rPr>
              <a:t>="Horizontal"</a:t>
            </a:r>
            <a:r>
              <a:rPr lang="en-US" sz="1000" dirty="0">
                <a:solidFill>
                  <a:srgbClr val="FF0000"/>
                </a:solidFill>
                <a:latin typeface="Consolas" panose="020B0609020204030204" pitchFamily="49" charset="0"/>
              </a:rPr>
              <a:t> HorizontalOptions</a:t>
            </a:r>
            <a:r>
              <a:rPr lang="en-US" sz="1000" dirty="0">
                <a:solidFill>
                  <a:srgbClr val="0000FF"/>
                </a:solidFill>
                <a:latin typeface="Consolas" panose="020B0609020204030204" pitchFamily="49" charset="0"/>
              </a:rPr>
              <a:t>="Center"</a:t>
            </a:r>
            <a:r>
              <a:rPr lang="en-US" sz="1000" dirty="0">
                <a:solidFill>
                  <a:srgbClr val="FF0000"/>
                </a:solidFill>
                <a:latin typeface="Consolas" panose="020B0609020204030204" pitchFamily="49" charset="0"/>
              </a:rPr>
              <a:t> Padding</a:t>
            </a:r>
            <a:r>
              <a:rPr lang="en-US" sz="1000" dirty="0">
                <a:solidFill>
                  <a:srgbClr val="0000FF"/>
                </a:solidFill>
                <a:latin typeface="Consolas" panose="020B0609020204030204" pitchFamily="49" charset="0"/>
              </a:rPr>
              <a:t>="10"</a:t>
            </a:r>
            <a:r>
              <a:rPr lang="es-DO" sz="1000" dirty="0">
                <a:solidFill>
                  <a:srgbClr val="0000FF"/>
                </a:solidFill>
                <a:latin typeface="Consolas" panose="020B0609020204030204" pitchFamily="49" charset="0"/>
              </a:rPr>
              <a:t>&gt;</a:t>
            </a:r>
            <a:endParaRPr lang="es-DO" sz="1000" dirty="0">
              <a:solidFill>
                <a:srgbClr val="000000"/>
              </a:solidFill>
              <a:latin typeface="Consolas" panose="020B0609020204030204" pitchFamily="49" charset="0"/>
            </a:endParaRPr>
          </a:p>
          <a:p>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ImageButton</a:t>
            </a:r>
            <a:r>
              <a:rPr lang="es-DO" sz="1000" dirty="0">
                <a:solidFill>
                  <a:srgbClr val="FF0000"/>
                </a:solidFill>
                <a:latin typeface="Consolas" panose="020B0609020204030204" pitchFamily="49" charset="0"/>
              </a:rPr>
              <a:t> BackgroundColor</a:t>
            </a:r>
            <a:r>
              <a:rPr lang="es-DO" sz="1000" dirty="0">
                <a:solidFill>
                  <a:srgbClr val="0000FF"/>
                </a:solidFill>
                <a:latin typeface="Consolas" panose="020B0609020204030204" pitchFamily="49" charset="0"/>
              </a:rPr>
              <a:t>="#f5f6fa"</a:t>
            </a:r>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Source</a:t>
            </a:r>
            <a:r>
              <a:rPr lang="es-DO" sz="1000" dirty="0">
                <a:solidFill>
                  <a:srgbClr val="0000FF"/>
                </a:solidFill>
                <a:latin typeface="Consolas" panose="020B0609020204030204" pitchFamily="49" charset="0"/>
              </a:rPr>
              <a:t>="aceptar.png"</a:t>
            </a:r>
            <a:r>
              <a:rPr lang="es-DO" sz="1000" dirty="0">
                <a:solidFill>
                  <a:srgbClr val="FF0000"/>
                </a:solidFill>
                <a:latin typeface="Consolas" panose="020B0609020204030204" pitchFamily="49" charset="0"/>
              </a:rPr>
              <a:t> HeightRequest</a:t>
            </a:r>
            <a:r>
              <a:rPr lang="es-DO" sz="1000" dirty="0">
                <a:solidFill>
                  <a:srgbClr val="0000FF"/>
                </a:solidFill>
                <a:latin typeface="Consolas" panose="020B0609020204030204" pitchFamily="49" charset="0"/>
              </a:rPr>
              <a:t>="100"</a:t>
            </a:r>
            <a:r>
              <a:rPr lang="es-DO" sz="1000" dirty="0">
                <a:solidFill>
                  <a:srgbClr val="FF0000"/>
                </a:solidFill>
                <a:latin typeface="Consolas" panose="020B0609020204030204" pitchFamily="49" charset="0"/>
              </a:rPr>
              <a:t> WidthRequest</a:t>
            </a:r>
            <a:r>
              <a:rPr lang="es-DO" sz="1000" dirty="0">
                <a:solidFill>
                  <a:srgbClr val="0000FF"/>
                </a:solidFill>
                <a:latin typeface="Consolas" panose="020B0609020204030204" pitchFamily="49" charset="0"/>
              </a:rPr>
              <a:t>="100"</a:t>
            </a:r>
            <a:r>
              <a:rPr lang="es-DO" sz="1000" dirty="0">
                <a:solidFill>
                  <a:srgbClr val="FF0000"/>
                </a:solidFill>
                <a:latin typeface="Consolas" panose="020B0609020204030204" pitchFamily="49" charset="0"/>
              </a:rPr>
              <a:t> x</a:t>
            </a:r>
            <a:r>
              <a:rPr lang="es-DO" sz="1000" dirty="0">
                <a:solidFill>
                  <a:srgbClr val="0000FF"/>
                </a:solidFill>
                <a:latin typeface="Consolas" panose="020B0609020204030204" pitchFamily="49" charset="0"/>
              </a:rPr>
              <a:t>:</a:t>
            </a:r>
            <a:r>
              <a:rPr lang="es-DO" sz="1000" dirty="0">
                <a:solidFill>
                  <a:srgbClr val="FF0000"/>
                </a:solidFill>
                <a:latin typeface="Consolas" panose="020B0609020204030204" pitchFamily="49" charset="0"/>
              </a:rPr>
              <a:t>Name</a:t>
            </a:r>
            <a:r>
              <a:rPr lang="es-DO" sz="1000" dirty="0">
                <a:solidFill>
                  <a:srgbClr val="0000FF"/>
                </a:solidFill>
                <a:latin typeface="Consolas" panose="020B0609020204030204" pitchFamily="49" charset="0"/>
              </a:rPr>
              <a:t>="btnOk"/&gt;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ImageButton</a:t>
            </a:r>
            <a:r>
              <a:rPr lang="es-DO" sz="1000" dirty="0">
                <a:solidFill>
                  <a:srgbClr val="FF0000"/>
                </a:solidFill>
                <a:latin typeface="Consolas" panose="020B0609020204030204" pitchFamily="49" charset="0"/>
              </a:rPr>
              <a:t> BackgroundColor</a:t>
            </a:r>
            <a:r>
              <a:rPr lang="es-DO" sz="1000" dirty="0">
                <a:solidFill>
                  <a:srgbClr val="0000FF"/>
                </a:solidFill>
                <a:latin typeface="Consolas" panose="020B0609020204030204" pitchFamily="49" charset="0"/>
              </a:rPr>
              <a:t>="#f5f6fa"</a:t>
            </a:r>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Source</a:t>
            </a:r>
            <a:r>
              <a:rPr lang="es-DO" sz="1000" dirty="0">
                <a:solidFill>
                  <a:srgbClr val="0000FF"/>
                </a:solidFill>
                <a:latin typeface="Consolas" panose="020B0609020204030204" pitchFamily="49" charset="0"/>
              </a:rPr>
              <a:t>="no.png"</a:t>
            </a:r>
            <a:r>
              <a:rPr lang="es-DO" sz="1000" dirty="0">
                <a:solidFill>
                  <a:srgbClr val="FF0000"/>
                </a:solidFill>
                <a:latin typeface="Consolas" panose="020B0609020204030204" pitchFamily="49" charset="0"/>
              </a:rPr>
              <a:t> HeightRequest</a:t>
            </a:r>
            <a:r>
              <a:rPr lang="es-DO" sz="1000" dirty="0">
                <a:solidFill>
                  <a:srgbClr val="0000FF"/>
                </a:solidFill>
                <a:latin typeface="Consolas" panose="020B0609020204030204" pitchFamily="49" charset="0"/>
              </a:rPr>
              <a:t>="100"</a:t>
            </a:r>
            <a:r>
              <a:rPr lang="es-DO" sz="1000" dirty="0">
                <a:solidFill>
                  <a:srgbClr val="FF0000"/>
                </a:solidFill>
                <a:latin typeface="Consolas" panose="020B0609020204030204" pitchFamily="49" charset="0"/>
              </a:rPr>
              <a:t> WidthRequest</a:t>
            </a:r>
            <a:r>
              <a:rPr lang="es-DO" sz="1000" dirty="0">
                <a:solidFill>
                  <a:srgbClr val="0000FF"/>
                </a:solidFill>
                <a:latin typeface="Consolas" panose="020B0609020204030204" pitchFamily="49" charset="0"/>
              </a:rPr>
              <a:t>="90"</a:t>
            </a:r>
            <a:r>
              <a:rPr lang="es-DO" sz="1000" dirty="0">
                <a:solidFill>
                  <a:srgbClr val="FF0000"/>
                </a:solidFill>
                <a:latin typeface="Consolas" panose="020B0609020204030204" pitchFamily="49" charset="0"/>
              </a:rPr>
              <a:t> x</a:t>
            </a:r>
            <a:r>
              <a:rPr lang="es-DO" sz="1000" dirty="0">
                <a:solidFill>
                  <a:srgbClr val="0000FF"/>
                </a:solidFill>
                <a:latin typeface="Consolas" panose="020B0609020204030204" pitchFamily="49" charset="0"/>
              </a:rPr>
              <a:t>:</a:t>
            </a:r>
            <a:r>
              <a:rPr lang="es-DO" sz="1000" dirty="0">
                <a:solidFill>
                  <a:srgbClr val="FF0000"/>
                </a:solidFill>
                <a:latin typeface="Consolas" panose="020B0609020204030204" pitchFamily="49" charset="0"/>
              </a:rPr>
              <a:t>Name</a:t>
            </a:r>
            <a:r>
              <a:rPr lang="es-DO" sz="1000" dirty="0">
                <a:solidFill>
                  <a:srgbClr val="0000FF"/>
                </a:solidFill>
                <a:latin typeface="Consolas" panose="020B0609020204030204" pitchFamily="49" charset="0"/>
              </a:rPr>
              <a:t>="btnNo"</a:t>
            </a:r>
            <a:r>
              <a:rPr lang="es-DO" sz="1000" dirty="0">
                <a:solidFill>
                  <a:srgbClr val="FF0000"/>
                </a:solidFill>
                <a:latin typeface="Consolas" panose="020B0609020204030204" pitchFamily="49" charset="0"/>
              </a:rPr>
              <a:t> Clicked</a:t>
            </a:r>
            <a:r>
              <a:rPr lang="es-DO" sz="1000" dirty="0">
                <a:solidFill>
                  <a:srgbClr val="0000FF"/>
                </a:solidFill>
                <a:latin typeface="Consolas" panose="020B0609020204030204" pitchFamily="49" charset="0"/>
              </a:rPr>
              <a:t>="btnNo_Clicked" /&gt;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StackLayout</a:t>
            </a:r>
            <a:r>
              <a:rPr lang="es-DO" sz="1000" dirty="0">
                <a:solidFill>
                  <a:srgbClr val="0000FF"/>
                </a:solidFill>
                <a:latin typeface="Consolas" panose="020B0609020204030204" pitchFamily="49" charset="0"/>
              </a:rPr>
              <a:t>&gt;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StackLayout</a:t>
            </a:r>
            <a:r>
              <a:rPr lang="es-DO" sz="1000" dirty="0">
                <a:solidFill>
                  <a:srgbClr val="0000FF"/>
                </a:solidFill>
                <a:latin typeface="Consolas" panose="020B0609020204030204" pitchFamily="49" charset="0"/>
              </a:rPr>
              <a:t>&gt;</a:t>
            </a:r>
            <a:endParaRPr lang="es-DO" sz="1000" dirty="0">
              <a:solidFill>
                <a:srgbClr val="000000"/>
              </a:solidFill>
              <a:latin typeface="Consolas" panose="020B0609020204030204" pitchFamily="49" charset="0"/>
            </a:endParaRPr>
          </a:p>
          <a:p>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StackLayout</a:t>
            </a:r>
            <a:r>
              <a:rPr lang="es-DO" sz="1000" dirty="0">
                <a:solidFill>
                  <a:srgbClr val="0000FF"/>
                </a:solidFill>
                <a:latin typeface="Consolas" panose="020B0609020204030204" pitchFamily="49" charset="0"/>
              </a:rPr>
              <a:t>&gt;</a:t>
            </a:r>
            <a:endParaRPr lang="es-DO" sz="1000" dirty="0"/>
          </a:p>
        </p:txBody>
      </p:sp>
      <p:sp>
        <p:nvSpPr>
          <p:cNvPr id="63" name="TextBox 62">
            <a:extLst>
              <a:ext uri="{FF2B5EF4-FFF2-40B4-BE49-F238E27FC236}">
                <a16:creationId xmlns:a16="http://schemas.microsoft.com/office/drawing/2014/main" id="{FCD736A0-3ACA-4FD4-85C1-A0CACB6B6AB7}"/>
              </a:ext>
            </a:extLst>
          </p:cNvPr>
          <p:cNvSpPr txBox="1"/>
          <p:nvPr/>
        </p:nvSpPr>
        <p:spPr>
          <a:xfrm>
            <a:off x="1090268" y="49976"/>
            <a:ext cx="10241280" cy="523220"/>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rPr>
              <a:t>Codigo Fuente Basico para Copiar en el Frontend </a:t>
            </a:r>
            <a:r>
              <a:rPr lang="en-US" sz="2800" b="1" dirty="0">
                <a:effectLst>
                  <a:outerShdw blurRad="38100" dist="38100" dir="2700000" algn="tl">
                    <a:srgbClr val="000000">
                      <a:alpha val="43137"/>
                    </a:srgbClr>
                  </a:outerShdw>
                </a:effectLst>
                <a:highlight>
                  <a:srgbClr val="FFFF00"/>
                </a:highlight>
              </a:rPr>
              <a:t>MainPage.XAML</a:t>
            </a:r>
            <a:endParaRPr lang="es-DO" sz="2800" b="1" dirty="0">
              <a:effectLst>
                <a:outerShdw blurRad="38100" dist="38100" dir="2700000" algn="tl">
                  <a:srgbClr val="000000">
                    <a:alpha val="43137"/>
                  </a:srgbClr>
                </a:outerShdw>
              </a:effectLst>
              <a:highlight>
                <a:srgbClr val="FFFF00"/>
              </a:highlight>
            </a:endParaRPr>
          </a:p>
        </p:txBody>
      </p:sp>
      <p:sp>
        <p:nvSpPr>
          <p:cNvPr id="2" name="TextBox 1">
            <a:extLst>
              <a:ext uri="{FF2B5EF4-FFF2-40B4-BE49-F238E27FC236}">
                <a16:creationId xmlns:a16="http://schemas.microsoft.com/office/drawing/2014/main" id="{B2B0A771-6878-4295-94AE-6B207502F37A}"/>
              </a:ext>
            </a:extLst>
          </p:cNvPr>
          <p:cNvSpPr txBox="1"/>
          <p:nvPr/>
        </p:nvSpPr>
        <p:spPr>
          <a:xfrm>
            <a:off x="5596840" y="1529542"/>
            <a:ext cx="6207233" cy="1477328"/>
          </a:xfrm>
          <a:prstGeom prst="rect">
            <a:avLst/>
          </a:prstGeom>
          <a:noFill/>
        </p:spPr>
        <p:txBody>
          <a:bodyPr wrap="square" rtlCol="0">
            <a:spAutoFit/>
          </a:bodyPr>
          <a:lstStyle/>
          <a:p>
            <a:pPr algn="just"/>
            <a:r>
              <a:rPr lang="en-US" dirty="0"/>
              <a:t>Aqui usamos un </a:t>
            </a:r>
            <a:r>
              <a:rPr lang="en-US" b="1" dirty="0"/>
              <a:t>StackLayout</a:t>
            </a:r>
            <a:r>
              <a:rPr lang="en-US" dirty="0"/>
              <a:t> y dentro de el, hemos creado dos </a:t>
            </a:r>
            <a:r>
              <a:rPr lang="en-US" b="1" dirty="0"/>
              <a:t>Frame</a:t>
            </a:r>
            <a:r>
              <a:rPr lang="en-US" dirty="0"/>
              <a:t>, uno para el Titulo, y otro para  un logo, luego hemos creado dos </a:t>
            </a:r>
            <a:r>
              <a:rPr lang="en-US" b="1" dirty="0"/>
              <a:t>Entry</a:t>
            </a:r>
            <a:r>
              <a:rPr lang="en-US" dirty="0"/>
              <a:t> o cajas de Texto, donde el usuario podra su usuario y clave, y luego dos </a:t>
            </a:r>
            <a:r>
              <a:rPr lang="en-US" b="1" dirty="0"/>
              <a:t>StackLayout</a:t>
            </a:r>
            <a:r>
              <a:rPr lang="en-US" dirty="0"/>
              <a:t> mas, para colocar dentro de ellos dos </a:t>
            </a:r>
            <a:r>
              <a:rPr lang="en-US" b="1" dirty="0"/>
              <a:t>botones</a:t>
            </a:r>
            <a:r>
              <a:rPr lang="en-US" dirty="0"/>
              <a:t> mas, uno al lado del otro.</a:t>
            </a:r>
            <a:endParaRPr lang="es-DO" dirty="0"/>
          </a:p>
        </p:txBody>
      </p:sp>
      <p:cxnSp>
        <p:nvCxnSpPr>
          <p:cNvPr id="4" name="Straight Arrow Connector 3">
            <a:extLst>
              <a:ext uri="{FF2B5EF4-FFF2-40B4-BE49-F238E27FC236}">
                <a16:creationId xmlns:a16="http://schemas.microsoft.com/office/drawing/2014/main" id="{28906DFE-F8FC-49C0-9E1F-A2D5EB54CBC8}"/>
              </a:ext>
            </a:extLst>
          </p:cNvPr>
          <p:cNvCxnSpPr/>
          <p:nvPr/>
        </p:nvCxnSpPr>
        <p:spPr>
          <a:xfrm flipH="1" flipV="1">
            <a:off x="1410789" y="756458"/>
            <a:ext cx="6278484" cy="889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EB1968D-CCAE-4F28-BE0B-D308BF66DA91}"/>
              </a:ext>
            </a:extLst>
          </p:cNvPr>
          <p:cNvCxnSpPr>
            <a:cxnSpLocks/>
          </p:cNvCxnSpPr>
          <p:nvPr/>
        </p:nvCxnSpPr>
        <p:spPr>
          <a:xfrm flipH="1" flipV="1">
            <a:off x="1504605" y="1330036"/>
            <a:ext cx="4092235" cy="63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5BB78D9-076B-4565-AAE8-CD8D6128CC58}"/>
              </a:ext>
            </a:extLst>
          </p:cNvPr>
          <p:cNvCxnSpPr>
            <a:cxnSpLocks/>
          </p:cNvCxnSpPr>
          <p:nvPr/>
        </p:nvCxnSpPr>
        <p:spPr>
          <a:xfrm flipH="1">
            <a:off x="1258785" y="2319251"/>
            <a:ext cx="5682342" cy="166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A6C8EA1-CE7C-426B-98E9-B9F485B68F95}"/>
              </a:ext>
            </a:extLst>
          </p:cNvPr>
          <p:cNvCxnSpPr>
            <a:cxnSpLocks/>
          </p:cNvCxnSpPr>
          <p:nvPr/>
        </p:nvCxnSpPr>
        <p:spPr>
          <a:xfrm flipH="1">
            <a:off x="1258785" y="2535382"/>
            <a:ext cx="7502830" cy="2053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256B-CB75-4586-9848-2DDC66EDDDF7}"/>
              </a:ext>
            </a:extLst>
          </p:cNvPr>
          <p:cNvCxnSpPr>
            <a:cxnSpLocks/>
          </p:cNvCxnSpPr>
          <p:nvPr/>
        </p:nvCxnSpPr>
        <p:spPr>
          <a:xfrm flipH="1">
            <a:off x="2136371" y="2909455"/>
            <a:ext cx="5746766" cy="2310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136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computer&#10;&#10;Description automatically generated">
            <a:extLst>
              <a:ext uri="{FF2B5EF4-FFF2-40B4-BE49-F238E27FC236}">
                <a16:creationId xmlns:a16="http://schemas.microsoft.com/office/drawing/2014/main" id="{BCA8BFE5-D543-4160-B709-9B8062708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507" y="180223"/>
            <a:ext cx="10622986" cy="6497554"/>
          </a:xfrm>
          <a:prstGeom prst="rect">
            <a:avLst/>
          </a:prstGeom>
        </p:spPr>
      </p:pic>
      <p:sp>
        <p:nvSpPr>
          <p:cNvPr id="2" name="TextBox 1">
            <a:extLst>
              <a:ext uri="{FF2B5EF4-FFF2-40B4-BE49-F238E27FC236}">
                <a16:creationId xmlns:a16="http://schemas.microsoft.com/office/drawing/2014/main" id="{AD5989EC-B415-4B25-9E82-4975256DC651}"/>
              </a:ext>
            </a:extLst>
          </p:cNvPr>
          <p:cNvSpPr txBox="1"/>
          <p:nvPr/>
        </p:nvSpPr>
        <p:spPr>
          <a:xfrm>
            <a:off x="3840480" y="2128058"/>
            <a:ext cx="4746567" cy="1754326"/>
          </a:xfrm>
          <a:prstGeom prst="rect">
            <a:avLst/>
          </a:prstGeom>
          <a:noFill/>
        </p:spPr>
        <p:txBody>
          <a:bodyPr wrap="square" rtlCol="0">
            <a:spAutoFit/>
          </a:bodyPr>
          <a:lstStyle/>
          <a:p>
            <a:pPr algn="ctr"/>
            <a:r>
              <a:rPr lang="en-US" dirty="0"/>
              <a:t>Aqui vamos a poner nuestro codigo de validacion del usuario y ha indicarle por medio de una sentencia de control (IF, ELSE), lo que debera hacer nuestro codigo, con un mensaje o un Alerta, y hacia donde debe ir una vez los datos sean validados y se precione el Boton.</a:t>
            </a:r>
            <a:endParaRPr lang="es-DO" dirty="0"/>
          </a:p>
        </p:txBody>
      </p:sp>
      <p:cxnSp>
        <p:nvCxnSpPr>
          <p:cNvPr id="5" name="Straight Arrow Connector 4">
            <a:extLst>
              <a:ext uri="{FF2B5EF4-FFF2-40B4-BE49-F238E27FC236}">
                <a16:creationId xmlns:a16="http://schemas.microsoft.com/office/drawing/2014/main" id="{47754533-2AE4-4D7E-9C1F-37A681BE42C1}"/>
              </a:ext>
            </a:extLst>
          </p:cNvPr>
          <p:cNvCxnSpPr>
            <a:cxnSpLocks/>
          </p:cNvCxnSpPr>
          <p:nvPr/>
        </p:nvCxnSpPr>
        <p:spPr>
          <a:xfrm flipH="1">
            <a:off x="8595360" y="2128058"/>
            <a:ext cx="1182954" cy="5237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9076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69054" y="205675"/>
            <a:ext cx="9670917" cy="584775"/>
          </a:xfrm>
          <a:prstGeom prst="rect">
            <a:avLst/>
          </a:prstGeom>
        </p:spPr>
        <p:txBody>
          <a:bodyPr wrap="none">
            <a:spAutoFit/>
          </a:bodyPr>
          <a:lstStyle/>
          <a:p>
            <a:r>
              <a:rPr lang="es-ES" sz="3200" b="1" i="0" dirty="0">
                <a:solidFill>
                  <a:srgbClr val="273B47"/>
                </a:solidFill>
                <a:effectLst/>
                <a:latin typeface="cooper_hewittmedium"/>
              </a:rPr>
              <a:t>Controles comunes dentro de Xamarin y Maui</a:t>
            </a:r>
          </a:p>
        </p:txBody>
      </p:sp>
      <p:sp>
        <p:nvSpPr>
          <p:cNvPr id="5" name="Rectángulo 4"/>
          <p:cNvSpPr/>
          <p:nvPr/>
        </p:nvSpPr>
        <p:spPr>
          <a:xfrm>
            <a:off x="345203" y="1543975"/>
            <a:ext cx="11501594" cy="4893647"/>
          </a:xfrm>
          <a:prstGeom prst="rect">
            <a:avLst/>
          </a:prstGeom>
        </p:spPr>
        <p:txBody>
          <a:bodyPr wrap="square">
            <a:spAutoFit/>
          </a:bodyPr>
          <a:lstStyle/>
          <a:p>
            <a:pPr algn="just"/>
            <a:r>
              <a:rPr lang="es-ES" sz="2400" b="1" i="0" dirty="0">
                <a:effectLst/>
                <a:highlight>
                  <a:srgbClr val="FFFF00"/>
                </a:highlight>
              </a:rPr>
              <a:t>Xamarin.Forms y .NET MAUI:</a:t>
            </a:r>
          </a:p>
          <a:p>
            <a:pPr algn="just"/>
            <a:endParaRPr lang="es-ES" sz="2400" b="1" i="0" dirty="0">
              <a:effectLst/>
              <a:highlight>
                <a:srgbClr val="FFFF00"/>
              </a:highlight>
            </a:endParaRPr>
          </a:p>
          <a:p>
            <a:pPr algn="just"/>
            <a:r>
              <a:rPr lang="es-ES" sz="2400" b="1" i="0" dirty="0">
                <a:effectLst/>
                <a:highlight>
                  <a:srgbClr val="00FFFF"/>
                </a:highlight>
              </a:rPr>
              <a:t>Xamarin.Forms</a:t>
            </a:r>
          </a:p>
          <a:p>
            <a:pPr marL="342900" indent="-342900" algn="just">
              <a:buFont typeface="Wingdings" panose="05000000000000000000" pitchFamily="2" charset="2"/>
              <a:buChar char="ü"/>
            </a:pPr>
            <a:r>
              <a:rPr lang="es-ES" sz="2400" b="1" i="0" dirty="0">
                <a:effectLst/>
              </a:rPr>
              <a:t>Controles Predefinidos: </a:t>
            </a:r>
            <a:r>
              <a:rPr lang="es-ES" sz="2400" b="0" i="0" dirty="0">
                <a:effectLst/>
              </a:rPr>
              <a:t>Ofrece una amplia gama de controles para crear interfaces de usuario.</a:t>
            </a:r>
          </a:p>
          <a:p>
            <a:pPr marL="342900" indent="-342900" algn="just">
              <a:buFont typeface="Wingdings" panose="05000000000000000000" pitchFamily="2" charset="2"/>
              <a:buChar char="ü"/>
            </a:pPr>
            <a:r>
              <a:rPr lang="es-ES" sz="2400" b="1" i="0" dirty="0">
                <a:effectLst/>
              </a:rPr>
              <a:t>Renderers: </a:t>
            </a:r>
            <a:r>
              <a:rPr lang="es-ES" sz="2400" b="0" i="0" dirty="0">
                <a:effectLst/>
              </a:rPr>
              <a:t>Utiliza Renderers para traducir los controles de Xamarin.Forms a controles nativos en cada plataforma (iOS, Android, etc.).</a:t>
            </a:r>
          </a:p>
          <a:p>
            <a:pPr algn="just"/>
            <a:r>
              <a:rPr lang="es-ES" sz="2400" b="1" i="0" dirty="0">
                <a:effectLst/>
                <a:highlight>
                  <a:srgbClr val="FF00FF"/>
                </a:highlight>
              </a:rPr>
              <a:t>.NET MAUI</a:t>
            </a:r>
          </a:p>
          <a:p>
            <a:pPr marL="342900" indent="-342900" algn="just">
              <a:buFont typeface="Wingdings" panose="05000000000000000000" pitchFamily="2" charset="2"/>
              <a:buChar char="ü"/>
            </a:pPr>
            <a:r>
              <a:rPr lang="es-ES" sz="2400" b="1" i="0" dirty="0">
                <a:effectLst/>
              </a:rPr>
              <a:t>Controles Predefinidos: </a:t>
            </a:r>
            <a:r>
              <a:rPr lang="es-ES" sz="2400" b="0" i="0" dirty="0">
                <a:effectLst/>
              </a:rPr>
              <a:t>Similar a Xamarin.Forms, ofrece una amplia gama de controles para interfaces de usuario.</a:t>
            </a:r>
          </a:p>
          <a:p>
            <a:pPr marL="342900" indent="-342900" algn="just">
              <a:buFont typeface="Wingdings" panose="05000000000000000000" pitchFamily="2" charset="2"/>
              <a:buChar char="ü"/>
            </a:pPr>
            <a:r>
              <a:rPr lang="es-ES" sz="2400" b="1" i="0" dirty="0">
                <a:effectLst/>
              </a:rPr>
              <a:t>Handlers: </a:t>
            </a:r>
            <a:r>
              <a:rPr lang="es-ES" sz="2400" b="0" i="0" dirty="0">
                <a:effectLst/>
              </a:rPr>
              <a:t>En lugar de Renderers, .NET MAUI utiliza Handlers, que proporcionan mayor flexibilidad y reutilización de código, permitiendo una personalización más avanzada y mejor optimización.</a:t>
            </a:r>
          </a:p>
        </p:txBody>
      </p:sp>
      <p:pic>
        <p:nvPicPr>
          <p:cNvPr id="1026" name="Picture 2" descr="La leyenda de Xamarin… - Resuelve"/>
          <p:cNvPicPr>
            <a:picLocks noChangeAspect="1" noChangeArrowheads="1"/>
          </p:cNvPicPr>
          <p:nvPr/>
        </p:nvPicPr>
        <p:blipFill rotWithShape="1">
          <a:blip r:embed="rId2">
            <a:extLst>
              <a:ext uri="{28A0092B-C50C-407E-A947-70E740481C1C}">
                <a14:useLocalDpi xmlns:a14="http://schemas.microsoft.com/office/drawing/2010/main" val="0"/>
              </a:ext>
            </a:extLst>
          </a:blip>
          <a:srcRect t="18523" b="14552"/>
          <a:stretch/>
        </p:blipFill>
        <p:spPr bwMode="auto">
          <a:xfrm>
            <a:off x="4016766" y="803277"/>
            <a:ext cx="3477345" cy="97741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isplaying Base64 encoded images in .NET MAUI · Gerald's blog about .NET, .NET  MAUI, Blazor, ASP.NET, Git, Azure and more!">
            <a:extLst>
              <a:ext uri="{FF2B5EF4-FFF2-40B4-BE49-F238E27FC236}">
                <a16:creationId xmlns:a16="http://schemas.microsoft.com/office/drawing/2014/main" id="{C8056DF3-F637-431E-AA1E-26DA0D74D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4111" y="682385"/>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351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44B249-E8A6-49DB-A002-175FEB3B1771}"/>
              </a:ext>
            </a:extLst>
          </p:cNvPr>
          <p:cNvSpPr txBox="1"/>
          <p:nvPr/>
        </p:nvSpPr>
        <p:spPr>
          <a:xfrm>
            <a:off x="177421" y="226387"/>
            <a:ext cx="12014579" cy="584775"/>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rPr>
              <a:t>Codigo Fuente Basico para Copiar En el Backend C# </a:t>
            </a:r>
            <a:r>
              <a:rPr lang="en-US" sz="3200" b="1" dirty="0">
                <a:effectLst>
                  <a:outerShdw blurRad="38100" dist="38100" dir="2700000" algn="tl">
                    <a:srgbClr val="000000">
                      <a:alpha val="43137"/>
                    </a:srgbClr>
                  </a:outerShdw>
                </a:effectLst>
                <a:highlight>
                  <a:srgbClr val="FFFF00"/>
                </a:highlight>
              </a:rPr>
              <a:t>MainPage.xaml.cs</a:t>
            </a:r>
            <a:endParaRPr lang="es-DO" sz="3200" b="1" dirty="0">
              <a:effectLst>
                <a:outerShdw blurRad="38100" dist="38100" dir="2700000" algn="tl">
                  <a:srgbClr val="000000">
                    <a:alpha val="43137"/>
                  </a:srgbClr>
                </a:outerShdw>
              </a:effectLst>
              <a:highlight>
                <a:srgbClr val="FFFF00"/>
              </a:highlight>
            </a:endParaRPr>
          </a:p>
        </p:txBody>
      </p:sp>
      <p:sp>
        <p:nvSpPr>
          <p:cNvPr id="7" name="TextBox 6">
            <a:extLst>
              <a:ext uri="{FF2B5EF4-FFF2-40B4-BE49-F238E27FC236}">
                <a16:creationId xmlns:a16="http://schemas.microsoft.com/office/drawing/2014/main" id="{247F029C-9D5D-4A4B-8408-9BF91494FF10}"/>
              </a:ext>
            </a:extLst>
          </p:cNvPr>
          <p:cNvSpPr txBox="1"/>
          <p:nvPr/>
        </p:nvSpPr>
        <p:spPr>
          <a:xfrm>
            <a:off x="296700" y="2041585"/>
            <a:ext cx="11034848" cy="3831818"/>
          </a:xfrm>
          <a:prstGeom prst="rect">
            <a:avLst/>
          </a:prstGeom>
          <a:noFill/>
        </p:spPr>
        <p:txBody>
          <a:bodyPr wrap="square">
            <a:spAutoFit/>
          </a:bodyPr>
          <a:lstStyle/>
          <a:p>
            <a:endParaRPr lang="es-DO"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private</a:t>
            </a:r>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void</a:t>
            </a:r>
            <a:r>
              <a:rPr lang="es-DO" sz="1100" dirty="0">
                <a:solidFill>
                  <a:srgbClr val="000000"/>
                </a:solidFill>
                <a:latin typeface="Consolas" panose="020B0609020204030204" pitchFamily="49" charset="0"/>
              </a:rPr>
              <a:t> btnOk_Clicked(</a:t>
            </a:r>
            <a:r>
              <a:rPr lang="es-DO" sz="1100" dirty="0">
                <a:solidFill>
                  <a:srgbClr val="0000FF"/>
                </a:solidFill>
                <a:latin typeface="Consolas" panose="020B0609020204030204" pitchFamily="49" charset="0"/>
              </a:rPr>
              <a:t>object</a:t>
            </a:r>
            <a:r>
              <a:rPr lang="es-DO" sz="1100" dirty="0">
                <a:solidFill>
                  <a:srgbClr val="000000"/>
                </a:solidFill>
                <a:latin typeface="Consolas" panose="020B0609020204030204" pitchFamily="49" charset="0"/>
              </a:rPr>
              <a:t> sender, EventArgs e)</a:t>
            </a: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string</a:t>
            </a:r>
            <a:r>
              <a:rPr lang="es-DO" sz="1100" dirty="0">
                <a:solidFill>
                  <a:srgbClr val="000000"/>
                </a:solidFill>
                <a:latin typeface="Consolas" panose="020B0609020204030204" pitchFamily="49" charset="0"/>
              </a:rPr>
              <a:t> </a:t>
            </a:r>
            <a:r>
              <a:rPr lang="es-DO" sz="1100" dirty="0">
                <a:solidFill>
                  <a:srgbClr val="000000"/>
                </a:solidFill>
                <a:highlight>
                  <a:srgbClr val="00FFFF"/>
                </a:highlight>
                <a:latin typeface="Consolas" panose="020B0609020204030204" pitchFamily="49" charset="0"/>
              </a:rPr>
              <a:t>sUsuario</a:t>
            </a:r>
            <a:r>
              <a:rPr lang="es-DO" sz="1100" dirty="0">
                <a:solidFill>
                  <a:srgbClr val="000000"/>
                </a:solidFill>
                <a:latin typeface="Consolas" panose="020B0609020204030204" pitchFamily="49" charset="0"/>
              </a:rPr>
              <a:t> = </a:t>
            </a:r>
            <a:r>
              <a:rPr lang="es-DO" sz="1100" dirty="0">
                <a:solidFill>
                  <a:srgbClr val="000000"/>
                </a:solidFill>
                <a:highlight>
                  <a:srgbClr val="FFFF00"/>
                </a:highlight>
                <a:latin typeface="Consolas" panose="020B0609020204030204" pitchFamily="49" charset="0"/>
              </a:rPr>
              <a:t>txtUsuario.Text;</a:t>
            </a: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string</a:t>
            </a:r>
            <a:r>
              <a:rPr lang="es-DO" sz="1100" dirty="0">
                <a:solidFill>
                  <a:srgbClr val="000000"/>
                </a:solidFill>
                <a:latin typeface="Consolas" panose="020B0609020204030204" pitchFamily="49" charset="0"/>
              </a:rPr>
              <a:t> </a:t>
            </a:r>
            <a:r>
              <a:rPr lang="es-DO" sz="1100" dirty="0">
                <a:solidFill>
                  <a:srgbClr val="000000"/>
                </a:solidFill>
                <a:highlight>
                  <a:srgbClr val="00FFFF"/>
                </a:highlight>
                <a:latin typeface="Consolas" panose="020B0609020204030204" pitchFamily="49" charset="0"/>
              </a:rPr>
              <a:t>sPassword</a:t>
            </a:r>
            <a:r>
              <a:rPr lang="es-DO" sz="1100" dirty="0">
                <a:solidFill>
                  <a:srgbClr val="000000"/>
                </a:solidFill>
                <a:latin typeface="Consolas" panose="020B0609020204030204" pitchFamily="49" charset="0"/>
              </a:rPr>
              <a:t> = </a:t>
            </a:r>
            <a:r>
              <a:rPr lang="es-DO" sz="1100" dirty="0">
                <a:solidFill>
                  <a:srgbClr val="000000"/>
                </a:solidFill>
                <a:highlight>
                  <a:srgbClr val="FFFF00"/>
                </a:highlight>
                <a:latin typeface="Consolas" panose="020B0609020204030204" pitchFamily="49" charset="0"/>
              </a:rPr>
              <a:t>txtPassword.Text;</a:t>
            </a:r>
          </a:p>
          <a:p>
            <a:endParaRPr lang="es-DO"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if</a:t>
            </a:r>
            <a:r>
              <a:rPr lang="es-DO" sz="1100" dirty="0">
                <a:solidFill>
                  <a:srgbClr val="000000"/>
                </a:solidFill>
                <a:latin typeface="Consolas" panose="020B0609020204030204" pitchFamily="49" charset="0"/>
              </a:rPr>
              <a:t> </a:t>
            </a:r>
            <a:r>
              <a:rPr lang="es-DO" sz="1100" b="1" dirty="0">
                <a:solidFill>
                  <a:srgbClr val="000000"/>
                </a:solidFill>
                <a:latin typeface="Consolas" panose="020B0609020204030204" pitchFamily="49" charset="0"/>
              </a:rPr>
              <a:t>((</a:t>
            </a:r>
            <a:r>
              <a:rPr lang="es-DO" sz="1100" dirty="0">
                <a:solidFill>
                  <a:srgbClr val="000000"/>
                </a:solidFill>
                <a:highlight>
                  <a:srgbClr val="00FFFF"/>
                </a:highlight>
                <a:latin typeface="Consolas" panose="020B0609020204030204" pitchFamily="49" charset="0"/>
              </a:rPr>
              <a:t>sUsuario</a:t>
            </a:r>
            <a:r>
              <a:rPr lang="es-DO" sz="1100" dirty="0">
                <a:solidFill>
                  <a:srgbClr val="000000"/>
                </a:solidFill>
                <a:latin typeface="Consolas" panose="020B0609020204030204" pitchFamily="49" charset="0"/>
              </a:rPr>
              <a:t> ==</a:t>
            </a:r>
            <a:r>
              <a:rPr lang="es-DO" sz="1100" dirty="0">
                <a:solidFill>
                  <a:srgbClr val="A31515"/>
                </a:solidFill>
                <a:latin typeface="Consolas" panose="020B0609020204030204" pitchFamily="49" charset="0"/>
              </a:rPr>
              <a:t>"</a:t>
            </a:r>
            <a:r>
              <a:rPr lang="es-DO" sz="1100" dirty="0">
                <a:solidFill>
                  <a:srgbClr val="A31515"/>
                </a:solidFill>
                <a:highlight>
                  <a:srgbClr val="FFFF00"/>
                </a:highlight>
                <a:latin typeface="Consolas" panose="020B0609020204030204" pitchFamily="49" charset="0"/>
              </a:rPr>
              <a:t>JUANCITO</a:t>
            </a:r>
            <a:r>
              <a:rPr lang="es-DO" sz="1100" dirty="0">
                <a:solidFill>
                  <a:srgbClr val="A31515"/>
                </a:solidFill>
                <a:latin typeface="Consolas" panose="020B0609020204030204" pitchFamily="49" charset="0"/>
              </a:rPr>
              <a:t>"</a:t>
            </a:r>
            <a:r>
              <a:rPr lang="es-DO" sz="1100" dirty="0">
                <a:solidFill>
                  <a:srgbClr val="000000"/>
                </a:solidFill>
                <a:latin typeface="Consolas" panose="020B0609020204030204" pitchFamily="49" charset="0"/>
              </a:rPr>
              <a:t>) &amp;&amp; (</a:t>
            </a:r>
            <a:r>
              <a:rPr lang="es-DO" sz="1100" dirty="0">
                <a:solidFill>
                  <a:srgbClr val="000000"/>
                </a:solidFill>
                <a:highlight>
                  <a:srgbClr val="00FFFF"/>
                </a:highlight>
                <a:latin typeface="Consolas" panose="020B0609020204030204" pitchFamily="49" charset="0"/>
              </a:rPr>
              <a:t>sPassword</a:t>
            </a:r>
            <a:r>
              <a:rPr lang="es-DO" sz="1100" dirty="0">
                <a:solidFill>
                  <a:srgbClr val="000000"/>
                </a:solidFill>
                <a:latin typeface="Consolas" panose="020B0609020204030204" pitchFamily="49" charset="0"/>
              </a:rPr>
              <a:t> == </a:t>
            </a:r>
            <a:r>
              <a:rPr lang="es-DO" sz="1100" dirty="0">
                <a:solidFill>
                  <a:srgbClr val="A31515"/>
                </a:solidFill>
                <a:latin typeface="Consolas" panose="020B0609020204030204" pitchFamily="49" charset="0"/>
              </a:rPr>
              <a:t>"</a:t>
            </a:r>
            <a:r>
              <a:rPr lang="es-DO" sz="1100" dirty="0">
                <a:solidFill>
                  <a:srgbClr val="A31515"/>
                </a:solidFill>
                <a:highlight>
                  <a:srgbClr val="FFFF00"/>
                </a:highlight>
                <a:latin typeface="Consolas" panose="020B0609020204030204" pitchFamily="49" charset="0"/>
              </a:rPr>
              <a:t>123456</a:t>
            </a:r>
            <a:r>
              <a:rPr lang="es-DO" sz="1100" dirty="0">
                <a:solidFill>
                  <a:srgbClr val="A31515"/>
                </a:solidFill>
                <a:latin typeface="Consolas" panose="020B0609020204030204" pitchFamily="49" charset="0"/>
              </a:rPr>
              <a:t>"</a:t>
            </a:r>
            <a:r>
              <a:rPr lang="es-DO" sz="1100" dirty="0">
                <a:latin typeface="Consolas" panose="020B0609020204030204" pitchFamily="49" charset="0"/>
              </a:rPr>
              <a:t>))</a:t>
            </a: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Navigation.PushAsync(</a:t>
            </a:r>
            <a:r>
              <a:rPr lang="es-DO" sz="1100" dirty="0">
                <a:solidFill>
                  <a:srgbClr val="0000FF"/>
                </a:solidFill>
                <a:latin typeface="Consolas" panose="020B0609020204030204" pitchFamily="49" charset="0"/>
              </a:rPr>
              <a:t>new</a:t>
            </a:r>
            <a:r>
              <a:rPr lang="es-DO" sz="1100" dirty="0">
                <a:solidFill>
                  <a:srgbClr val="000000"/>
                </a:solidFill>
                <a:latin typeface="Consolas" panose="020B0609020204030204" pitchFamily="49" charset="0"/>
              </a:rPr>
              <a:t> Sistema());</a:t>
            </a: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else</a:t>
            </a:r>
            <a:endParaRPr lang="es-DO"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DisplayAlert(</a:t>
            </a:r>
            <a:r>
              <a:rPr lang="es-DO" sz="1100" dirty="0">
                <a:solidFill>
                  <a:srgbClr val="A31515"/>
                </a:solidFill>
                <a:latin typeface="Consolas" panose="020B0609020204030204" pitchFamily="49" charset="0"/>
              </a:rPr>
              <a:t>"Alert"</a:t>
            </a:r>
            <a:r>
              <a:rPr lang="es-DO" sz="1100" dirty="0">
                <a:solidFill>
                  <a:srgbClr val="000000"/>
                </a:solidFill>
                <a:latin typeface="Consolas" panose="020B0609020204030204" pitchFamily="49" charset="0"/>
              </a:rPr>
              <a:t>, </a:t>
            </a:r>
            <a:r>
              <a:rPr lang="es-DO" sz="1100" dirty="0">
                <a:solidFill>
                  <a:srgbClr val="A31515"/>
                </a:solidFill>
                <a:latin typeface="Consolas" panose="020B0609020204030204" pitchFamily="49" charset="0"/>
              </a:rPr>
              <a:t>"El Usuario o el Password Son Incorrectos"</a:t>
            </a:r>
            <a:r>
              <a:rPr lang="es-DO" sz="1100" dirty="0">
                <a:solidFill>
                  <a:srgbClr val="000000"/>
                </a:solidFill>
                <a:latin typeface="Consolas" panose="020B0609020204030204" pitchFamily="49" charset="0"/>
              </a:rPr>
              <a:t>, </a:t>
            </a:r>
            <a:r>
              <a:rPr lang="es-DO" sz="1100" dirty="0">
                <a:solidFill>
                  <a:srgbClr val="A31515"/>
                </a:solidFill>
                <a:latin typeface="Consolas" panose="020B0609020204030204" pitchFamily="49" charset="0"/>
              </a:rPr>
              <a:t>"OK"</a:t>
            </a:r>
            <a:r>
              <a:rPr lang="es-DO" sz="1100" dirty="0">
                <a:solidFill>
                  <a:srgbClr val="000000"/>
                </a:solidFill>
                <a:latin typeface="Consolas" panose="020B0609020204030204" pitchFamily="49" charset="0"/>
              </a:rPr>
              <a:t>);</a:t>
            </a: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a:t>
            </a:r>
          </a:p>
          <a:p>
            <a:endParaRPr lang="es-DO"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private</a:t>
            </a:r>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async</a:t>
            </a:r>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void</a:t>
            </a:r>
            <a:r>
              <a:rPr lang="es-DO" sz="1100" dirty="0">
                <a:solidFill>
                  <a:srgbClr val="000000"/>
                </a:solidFill>
                <a:latin typeface="Consolas" panose="020B0609020204030204" pitchFamily="49" charset="0"/>
              </a:rPr>
              <a:t> btnNo_Clicked(</a:t>
            </a:r>
            <a:r>
              <a:rPr lang="es-DO" sz="1100" dirty="0">
                <a:solidFill>
                  <a:srgbClr val="0000FF"/>
                </a:solidFill>
                <a:latin typeface="Consolas" panose="020B0609020204030204" pitchFamily="49" charset="0"/>
              </a:rPr>
              <a:t>object</a:t>
            </a:r>
            <a:r>
              <a:rPr lang="es-DO" sz="1100" dirty="0">
                <a:solidFill>
                  <a:srgbClr val="000000"/>
                </a:solidFill>
                <a:latin typeface="Consolas" panose="020B0609020204030204" pitchFamily="49" charset="0"/>
              </a:rPr>
              <a:t> sender, EventArgs e)</a:t>
            </a:r>
          </a:p>
          <a:p>
            <a:r>
              <a:rPr lang="es-DO" sz="1100" dirty="0">
                <a:solidFill>
                  <a:srgbClr val="000000"/>
                </a:solidFill>
                <a:latin typeface="Consolas" panose="020B0609020204030204" pitchFamily="49" charset="0"/>
              </a:rPr>
              <a:t>        {</a:t>
            </a:r>
          </a:p>
          <a:p>
            <a:r>
              <a:rPr lang="es-DO" sz="900" dirty="0">
                <a:solidFill>
                  <a:srgbClr val="000000"/>
                </a:solidFill>
                <a:latin typeface="Consolas" panose="020B0609020204030204" pitchFamily="49" charset="0"/>
              </a:rPr>
              <a:t>                 </a:t>
            </a:r>
            <a:r>
              <a:rPr lang="es-DO" sz="900" dirty="0">
                <a:solidFill>
                  <a:srgbClr val="008000"/>
                </a:solidFill>
                <a:latin typeface="Consolas" panose="020B0609020204030204" pitchFamily="49" charset="0"/>
              </a:rPr>
              <a:t>// Salimos de la aplicación</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1000" dirty="0">
                <a:solidFill>
                  <a:srgbClr val="000000"/>
                </a:solidFill>
                <a:latin typeface="Consolas" panose="020B0609020204030204" pitchFamily="49" charset="0"/>
              </a:rPr>
              <a:t>System.Diagnostics.Process.GetCurrentProcess().Kill();</a:t>
            </a:r>
            <a:r>
              <a:rPr lang="es-DO" sz="1400" dirty="0">
                <a:solidFill>
                  <a:srgbClr val="000000"/>
                </a:solidFill>
                <a:latin typeface="Consolas" panose="020B0609020204030204" pitchFamily="49" charset="0"/>
              </a:rPr>
              <a:t>   </a:t>
            </a:r>
            <a:r>
              <a:rPr lang="es-DO" sz="1200" dirty="0">
                <a:solidFill>
                  <a:srgbClr val="000000"/>
                </a:solidFill>
                <a:latin typeface="Consolas" panose="020B0609020204030204" pitchFamily="49" charset="0"/>
              </a:rPr>
              <a:t> </a:t>
            </a:r>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a:t>
            </a:r>
            <a:endParaRPr lang="es-DO" sz="1100" dirty="0"/>
          </a:p>
        </p:txBody>
      </p:sp>
      <p:sp>
        <p:nvSpPr>
          <p:cNvPr id="3" name="TextBox 2">
            <a:extLst>
              <a:ext uri="{FF2B5EF4-FFF2-40B4-BE49-F238E27FC236}">
                <a16:creationId xmlns:a16="http://schemas.microsoft.com/office/drawing/2014/main" id="{433FE7FB-C76C-43CB-B354-F038FF7A0B8A}"/>
              </a:ext>
            </a:extLst>
          </p:cNvPr>
          <p:cNvSpPr txBox="1"/>
          <p:nvPr/>
        </p:nvSpPr>
        <p:spPr>
          <a:xfrm>
            <a:off x="296700" y="1452064"/>
            <a:ext cx="10651162" cy="276999"/>
          </a:xfrm>
          <a:prstGeom prst="rect">
            <a:avLst/>
          </a:prstGeom>
          <a:noFill/>
        </p:spPr>
        <p:txBody>
          <a:bodyPr wrap="square" rtlCol="0">
            <a:spAutoFit/>
          </a:bodyPr>
          <a:lstStyle/>
          <a:p>
            <a:r>
              <a:rPr lang="en-US" sz="1200" b="1" dirty="0">
                <a:solidFill>
                  <a:srgbClr val="00B050"/>
                </a:solidFill>
              </a:rPr>
              <a:t>Este es el evento del Boton que hemos creado cuando le hemos puesto </a:t>
            </a:r>
            <a:r>
              <a:rPr lang="es-DO" sz="1200" b="1" dirty="0">
                <a:solidFill>
                  <a:srgbClr val="00B050"/>
                </a:solidFill>
                <a:latin typeface="Consolas" panose="020B0609020204030204" pitchFamily="49" charset="0"/>
              </a:rPr>
              <a:t>Clicked="btnOk_Clicked"/&gt;</a:t>
            </a:r>
            <a:endParaRPr lang="es-DO" sz="1200" b="1" dirty="0">
              <a:solidFill>
                <a:srgbClr val="00B050"/>
              </a:solidFill>
            </a:endParaRPr>
          </a:p>
        </p:txBody>
      </p:sp>
      <p:sp>
        <p:nvSpPr>
          <p:cNvPr id="5" name="Arrow: Down 4">
            <a:extLst>
              <a:ext uri="{FF2B5EF4-FFF2-40B4-BE49-F238E27FC236}">
                <a16:creationId xmlns:a16="http://schemas.microsoft.com/office/drawing/2014/main" id="{02C4E169-3076-4E72-8439-9F668A976BB8}"/>
              </a:ext>
            </a:extLst>
          </p:cNvPr>
          <p:cNvSpPr/>
          <p:nvPr/>
        </p:nvSpPr>
        <p:spPr>
          <a:xfrm>
            <a:off x="2344189" y="1784152"/>
            <a:ext cx="141316" cy="2275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8" name="Picture 7">
            <a:extLst>
              <a:ext uri="{FF2B5EF4-FFF2-40B4-BE49-F238E27FC236}">
                <a16:creationId xmlns:a16="http://schemas.microsoft.com/office/drawing/2014/main" id="{41654D62-FFB1-4B91-84EA-8928C8F2C6CE}"/>
              </a:ext>
            </a:extLst>
          </p:cNvPr>
          <p:cNvPicPr>
            <a:picLocks noChangeAspect="1"/>
          </p:cNvPicPr>
          <p:nvPr/>
        </p:nvPicPr>
        <p:blipFill>
          <a:blip r:embed="rId2"/>
          <a:stretch>
            <a:fillRect/>
          </a:stretch>
        </p:blipFill>
        <p:spPr>
          <a:xfrm>
            <a:off x="8628172" y="1178063"/>
            <a:ext cx="3024731" cy="3485286"/>
          </a:xfrm>
          <a:prstGeom prst="rect">
            <a:avLst/>
          </a:prstGeom>
        </p:spPr>
      </p:pic>
      <p:cxnSp>
        <p:nvCxnSpPr>
          <p:cNvPr id="10" name="Straight Arrow Connector 9">
            <a:extLst>
              <a:ext uri="{FF2B5EF4-FFF2-40B4-BE49-F238E27FC236}">
                <a16:creationId xmlns:a16="http://schemas.microsoft.com/office/drawing/2014/main" id="{8CA79250-2E95-4B87-998E-6460C1A667CD}"/>
              </a:ext>
            </a:extLst>
          </p:cNvPr>
          <p:cNvCxnSpPr/>
          <p:nvPr/>
        </p:nvCxnSpPr>
        <p:spPr>
          <a:xfrm flipH="1" flipV="1">
            <a:off x="8021782" y="950535"/>
            <a:ext cx="1471353" cy="25823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A787EAE6-937D-4995-AD49-678299BC3769}"/>
              </a:ext>
            </a:extLst>
          </p:cNvPr>
          <p:cNvCxnSpPr>
            <a:cxnSpLocks/>
          </p:cNvCxnSpPr>
          <p:nvPr/>
        </p:nvCxnSpPr>
        <p:spPr>
          <a:xfrm flipH="1">
            <a:off x="7700427" y="3532909"/>
            <a:ext cx="1518389" cy="5847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Rectángulo 3"/>
          <p:cNvSpPr/>
          <p:nvPr/>
        </p:nvSpPr>
        <p:spPr>
          <a:xfrm>
            <a:off x="372403" y="1027643"/>
            <a:ext cx="3350597" cy="369332"/>
          </a:xfrm>
          <a:prstGeom prst="rect">
            <a:avLst/>
          </a:prstGeom>
          <a:solidFill>
            <a:srgbClr val="FFFF00"/>
          </a:solidFill>
        </p:spPr>
        <p:txBody>
          <a:bodyPr wrap="none">
            <a:spAutoFit/>
          </a:bodyPr>
          <a:lstStyle/>
          <a:p>
            <a:r>
              <a:rPr lang="es-ES" b="1" dirty="0">
                <a:solidFill>
                  <a:srgbClr val="0000FF"/>
                </a:solidFill>
                <a:latin typeface="Consolas" panose="020B0609020204030204" pitchFamily="49" charset="0"/>
              </a:rPr>
              <a:t>using</a:t>
            </a:r>
            <a:r>
              <a:rPr lang="es-ES" b="1" dirty="0">
                <a:solidFill>
                  <a:srgbClr val="000000"/>
                </a:solidFill>
                <a:latin typeface="Consolas" panose="020B0609020204030204" pitchFamily="49" charset="0"/>
              </a:rPr>
              <a:t> System.Diagnostics;</a:t>
            </a:r>
            <a:endParaRPr lang="es-ES" b="1" dirty="0"/>
          </a:p>
        </p:txBody>
      </p:sp>
      <p:sp>
        <p:nvSpPr>
          <p:cNvPr id="6" name="CuadroTexto 5"/>
          <p:cNvSpPr txBox="1"/>
          <p:nvPr/>
        </p:nvSpPr>
        <p:spPr>
          <a:xfrm>
            <a:off x="4313204" y="1062800"/>
            <a:ext cx="2092234" cy="276999"/>
          </a:xfrm>
          <a:prstGeom prst="rect">
            <a:avLst/>
          </a:prstGeom>
          <a:noFill/>
        </p:spPr>
        <p:txBody>
          <a:bodyPr wrap="square" rtlCol="0">
            <a:spAutoFit/>
          </a:bodyPr>
          <a:lstStyle/>
          <a:p>
            <a:r>
              <a:rPr lang="en-US" sz="1200" b="1" dirty="0">
                <a:solidFill>
                  <a:srgbClr val="FF0000"/>
                </a:solidFill>
              </a:rPr>
              <a:t>Agregar a la Libreria</a:t>
            </a:r>
            <a:endParaRPr lang="es-ES" sz="1200" b="1" dirty="0">
              <a:solidFill>
                <a:srgbClr val="FF0000"/>
              </a:solidFill>
            </a:endParaRPr>
          </a:p>
        </p:txBody>
      </p:sp>
      <p:sp>
        <p:nvSpPr>
          <p:cNvPr id="9" name="Flecha derecha 8"/>
          <p:cNvSpPr/>
          <p:nvPr/>
        </p:nvSpPr>
        <p:spPr>
          <a:xfrm>
            <a:off x="3784629" y="1100699"/>
            <a:ext cx="450760" cy="2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56881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4D5803A5-23CB-45A7-8101-A7524D2546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89" y="0"/>
            <a:ext cx="5638995" cy="68580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797BDF4A-7D9F-4679-B3EC-26546BFC1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6996" y="73330"/>
            <a:ext cx="2715004" cy="5953956"/>
          </a:xfrm>
          <a:prstGeom prst="rect">
            <a:avLst/>
          </a:prstGeom>
        </p:spPr>
      </p:pic>
      <p:sp>
        <p:nvSpPr>
          <p:cNvPr id="6" name="Rectangle 5">
            <a:extLst>
              <a:ext uri="{FF2B5EF4-FFF2-40B4-BE49-F238E27FC236}">
                <a16:creationId xmlns:a16="http://schemas.microsoft.com/office/drawing/2014/main" id="{6F79096C-DF3D-47D3-807C-A7A84504B5D8}"/>
              </a:ext>
            </a:extLst>
          </p:cNvPr>
          <p:cNvSpPr/>
          <p:nvPr/>
        </p:nvSpPr>
        <p:spPr>
          <a:xfrm>
            <a:off x="10116589" y="1620982"/>
            <a:ext cx="1313411" cy="2244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8" name="Straight Arrow Connector 7">
            <a:extLst>
              <a:ext uri="{FF2B5EF4-FFF2-40B4-BE49-F238E27FC236}">
                <a16:creationId xmlns:a16="http://schemas.microsoft.com/office/drawing/2014/main" id="{4A53B76B-1E46-40FF-8552-54CF757A8208}"/>
              </a:ext>
            </a:extLst>
          </p:cNvPr>
          <p:cNvCxnSpPr>
            <a:cxnSpLocks/>
          </p:cNvCxnSpPr>
          <p:nvPr/>
        </p:nvCxnSpPr>
        <p:spPr>
          <a:xfrm flipH="1">
            <a:off x="4757008" y="1760220"/>
            <a:ext cx="5359582" cy="12864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E15E04E-07B5-4BEF-98F5-85334BBF9ACA}"/>
              </a:ext>
            </a:extLst>
          </p:cNvPr>
          <p:cNvSpPr txBox="1"/>
          <p:nvPr/>
        </p:nvSpPr>
        <p:spPr>
          <a:xfrm>
            <a:off x="4788131" y="3429000"/>
            <a:ext cx="4488873" cy="2031325"/>
          </a:xfrm>
          <a:prstGeom prst="rect">
            <a:avLst/>
          </a:prstGeom>
          <a:noFill/>
        </p:spPr>
        <p:txBody>
          <a:bodyPr wrap="square" rtlCol="0">
            <a:spAutoFit/>
          </a:bodyPr>
          <a:lstStyle/>
          <a:p>
            <a:pPr algn="just"/>
            <a:r>
              <a:rPr lang="en-US" dirty="0"/>
              <a:t>Aqui en el codigo C# , del archivo app.xaml.cs, vamos cambiar este metodo, aqui lo que vamos es hacer una instancia de nuestro MainPage asociandolo a la opcion de navegacion, que es el mismo MainPage, ya que hemos trabajado en nuestra pagina MainPage.</a:t>
            </a:r>
            <a:endParaRPr lang="es-DO" dirty="0"/>
          </a:p>
        </p:txBody>
      </p:sp>
      <p:sp>
        <p:nvSpPr>
          <p:cNvPr id="11" name="TextBox 10">
            <a:extLst>
              <a:ext uri="{FF2B5EF4-FFF2-40B4-BE49-F238E27FC236}">
                <a16:creationId xmlns:a16="http://schemas.microsoft.com/office/drawing/2014/main" id="{4A42E4E4-1ACD-4C97-92DF-244B6C1AFB5F}"/>
              </a:ext>
            </a:extLst>
          </p:cNvPr>
          <p:cNvSpPr txBox="1"/>
          <p:nvPr/>
        </p:nvSpPr>
        <p:spPr>
          <a:xfrm>
            <a:off x="3047308" y="5842620"/>
            <a:ext cx="6097384" cy="369332"/>
          </a:xfrm>
          <a:prstGeom prst="rect">
            <a:avLst/>
          </a:prstGeom>
          <a:noFill/>
        </p:spPr>
        <p:txBody>
          <a:bodyPr wrap="square">
            <a:spAutoFit/>
          </a:bodyPr>
          <a:lstStyle/>
          <a:p>
            <a:r>
              <a:rPr lang="es-DO" sz="1800" dirty="0">
                <a:solidFill>
                  <a:srgbClr val="000000"/>
                </a:solidFill>
                <a:highlight>
                  <a:srgbClr val="FFFF00"/>
                </a:highlight>
                <a:latin typeface="Consolas" panose="020B0609020204030204" pitchFamily="49" charset="0"/>
              </a:rPr>
              <a:t> MainPage = </a:t>
            </a:r>
            <a:r>
              <a:rPr lang="es-DO" sz="1800" dirty="0">
                <a:solidFill>
                  <a:srgbClr val="0000FF"/>
                </a:solidFill>
                <a:highlight>
                  <a:srgbClr val="FFFF00"/>
                </a:highlight>
                <a:latin typeface="Consolas" panose="020B0609020204030204" pitchFamily="49" charset="0"/>
              </a:rPr>
              <a:t>new</a:t>
            </a:r>
            <a:r>
              <a:rPr lang="es-DO" sz="1800" dirty="0">
                <a:solidFill>
                  <a:srgbClr val="000000"/>
                </a:solidFill>
                <a:highlight>
                  <a:srgbClr val="FFFF00"/>
                </a:highlight>
                <a:latin typeface="Consolas" panose="020B0609020204030204" pitchFamily="49" charset="0"/>
              </a:rPr>
              <a:t> NavigationPage(</a:t>
            </a:r>
            <a:r>
              <a:rPr lang="es-DO" sz="1800" dirty="0">
                <a:solidFill>
                  <a:srgbClr val="0000FF"/>
                </a:solidFill>
                <a:highlight>
                  <a:srgbClr val="FFFF00"/>
                </a:highlight>
                <a:latin typeface="Consolas" panose="020B0609020204030204" pitchFamily="49" charset="0"/>
              </a:rPr>
              <a:t>new</a:t>
            </a:r>
            <a:r>
              <a:rPr lang="es-DO" sz="1800" dirty="0">
                <a:solidFill>
                  <a:srgbClr val="000000"/>
                </a:solidFill>
                <a:highlight>
                  <a:srgbClr val="FFFF00"/>
                </a:highlight>
                <a:latin typeface="Consolas" panose="020B0609020204030204" pitchFamily="49" charset="0"/>
              </a:rPr>
              <a:t> MainPage());</a:t>
            </a:r>
            <a:endParaRPr lang="es-DO" dirty="0">
              <a:highlight>
                <a:srgbClr val="FFFF00"/>
              </a:highlight>
            </a:endParaRPr>
          </a:p>
        </p:txBody>
      </p:sp>
      <p:sp>
        <p:nvSpPr>
          <p:cNvPr id="12" name="Arrow: Down 11">
            <a:extLst>
              <a:ext uri="{FF2B5EF4-FFF2-40B4-BE49-F238E27FC236}">
                <a16:creationId xmlns:a16="http://schemas.microsoft.com/office/drawing/2014/main" id="{816D1F67-F3D4-4B8C-8F3E-0AE2EDB9637A}"/>
              </a:ext>
            </a:extLst>
          </p:cNvPr>
          <p:cNvSpPr/>
          <p:nvPr/>
        </p:nvSpPr>
        <p:spPr>
          <a:xfrm>
            <a:off x="6096000" y="5378335"/>
            <a:ext cx="279862" cy="3854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14" name="Straight Arrow Connector 13">
            <a:extLst>
              <a:ext uri="{FF2B5EF4-FFF2-40B4-BE49-F238E27FC236}">
                <a16:creationId xmlns:a16="http://schemas.microsoft.com/office/drawing/2014/main" id="{57DBE07B-4DCF-4523-8123-45547E4AE64B}"/>
              </a:ext>
            </a:extLst>
          </p:cNvPr>
          <p:cNvCxnSpPr>
            <a:cxnSpLocks/>
          </p:cNvCxnSpPr>
          <p:nvPr/>
        </p:nvCxnSpPr>
        <p:spPr>
          <a:xfrm>
            <a:off x="4705004" y="3125585"/>
            <a:ext cx="0" cy="27170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ángulo 1">
            <a:extLst>
              <a:ext uri="{FF2B5EF4-FFF2-40B4-BE49-F238E27FC236}">
                <a16:creationId xmlns:a16="http://schemas.microsoft.com/office/drawing/2014/main" id="{3B045D24-973D-4BF4-A82B-F939DE938AAF}"/>
              </a:ext>
            </a:extLst>
          </p:cNvPr>
          <p:cNvSpPr/>
          <p:nvPr/>
        </p:nvSpPr>
        <p:spPr>
          <a:xfrm>
            <a:off x="1738184" y="3125585"/>
            <a:ext cx="2966820" cy="2189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a:extLst>
              <a:ext uri="{FF2B5EF4-FFF2-40B4-BE49-F238E27FC236}">
                <a16:creationId xmlns:a16="http://schemas.microsoft.com/office/drawing/2014/main" id="{3A852926-880C-44F2-B351-F00EFA347C40}"/>
              </a:ext>
            </a:extLst>
          </p:cNvPr>
          <p:cNvSpPr/>
          <p:nvPr/>
        </p:nvSpPr>
        <p:spPr>
          <a:xfrm>
            <a:off x="2734962" y="5763740"/>
            <a:ext cx="6409728" cy="5711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94709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computer&#10;&#10;Description automatically generated">
            <a:extLst>
              <a:ext uri="{FF2B5EF4-FFF2-40B4-BE49-F238E27FC236}">
                <a16:creationId xmlns:a16="http://schemas.microsoft.com/office/drawing/2014/main" id="{2A9779DC-5C42-4613-B2FB-14C012DDB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15" y="0"/>
            <a:ext cx="10041370" cy="6858000"/>
          </a:xfrm>
          <a:prstGeom prst="rect">
            <a:avLst/>
          </a:prstGeom>
        </p:spPr>
      </p:pic>
      <p:cxnSp>
        <p:nvCxnSpPr>
          <p:cNvPr id="4" name="Straight Arrow Connector 3">
            <a:extLst>
              <a:ext uri="{FF2B5EF4-FFF2-40B4-BE49-F238E27FC236}">
                <a16:creationId xmlns:a16="http://schemas.microsoft.com/office/drawing/2014/main" id="{059DC830-D178-44B9-84AB-7098A42EF017}"/>
              </a:ext>
            </a:extLst>
          </p:cNvPr>
          <p:cNvCxnSpPr>
            <a:cxnSpLocks/>
          </p:cNvCxnSpPr>
          <p:nvPr/>
        </p:nvCxnSpPr>
        <p:spPr>
          <a:xfrm flipH="1">
            <a:off x="5311832" y="2136371"/>
            <a:ext cx="4314307" cy="8146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E678978-FD8B-42D6-9CE3-2F374C1801FB}"/>
              </a:ext>
            </a:extLst>
          </p:cNvPr>
          <p:cNvSpPr txBox="1"/>
          <p:nvPr/>
        </p:nvSpPr>
        <p:spPr>
          <a:xfrm>
            <a:off x="2286000" y="3019858"/>
            <a:ext cx="6051665" cy="1477328"/>
          </a:xfrm>
          <a:prstGeom prst="rect">
            <a:avLst/>
          </a:prstGeom>
          <a:noFill/>
        </p:spPr>
        <p:txBody>
          <a:bodyPr wrap="square" rtlCol="0">
            <a:spAutoFit/>
          </a:bodyPr>
          <a:lstStyle/>
          <a:p>
            <a:pPr algn="ctr"/>
            <a:r>
              <a:rPr lang="en-US" dirty="0"/>
              <a:t>Aqui vamos a crear este pequeño codigo en el Archivo Principal.xaml, donde le datos un pequeño titulo a la pagina, y le Agregamos un WebView, con la URL que ustedes prefieran, en caso he utilizando el tema de la Universidad, y con el la pagina principal.</a:t>
            </a:r>
            <a:endParaRPr lang="es-DO" dirty="0"/>
          </a:p>
        </p:txBody>
      </p:sp>
      <p:cxnSp>
        <p:nvCxnSpPr>
          <p:cNvPr id="8" name="Straight Arrow Connector 7">
            <a:extLst>
              <a:ext uri="{FF2B5EF4-FFF2-40B4-BE49-F238E27FC236}">
                <a16:creationId xmlns:a16="http://schemas.microsoft.com/office/drawing/2014/main" id="{F7B29CC8-71CE-49F2-AD8B-969485624EC3}"/>
              </a:ext>
            </a:extLst>
          </p:cNvPr>
          <p:cNvCxnSpPr>
            <a:cxnSpLocks/>
          </p:cNvCxnSpPr>
          <p:nvPr/>
        </p:nvCxnSpPr>
        <p:spPr>
          <a:xfrm>
            <a:off x="3821286" y="2385753"/>
            <a:ext cx="1299354" cy="5652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105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9575C9-4D0F-4628-BD01-6373BD8580C0}"/>
              </a:ext>
            </a:extLst>
          </p:cNvPr>
          <p:cNvSpPr txBox="1"/>
          <p:nvPr/>
        </p:nvSpPr>
        <p:spPr>
          <a:xfrm>
            <a:off x="121041" y="2360130"/>
            <a:ext cx="7033754" cy="4031873"/>
          </a:xfrm>
          <a:prstGeom prst="rect">
            <a:avLst/>
          </a:prstGeom>
          <a:noFill/>
        </p:spPr>
        <p:txBody>
          <a:bodyPr wrap="square">
            <a:spAutoFit/>
          </a:bodyPr>
          <a:lstStyle/>
          <a:p>
            <a:r>
              <a:rPr lang="es-DO" sz="1600" dirty="0">
                <a:solidFill>
                  <a:srgbClr val="0000FF"/>
                </a:solidFill>
                <a:latin typeface="Consolas" panose="020B0609020204030204" pitchFamily="49" charset="0"/>
              </a:rPr>
              <a:t>&lt;</a:t>
            </a:r>
            <a:r>
              <a:rPr lang="es-DO" sz="1600" dirty="0">
                <a:solidFill>
                  <a:srgbClr val="A31515"/>
                </a:solidFill>
                <a:latin typeface="Consolas" panose="020B0609020204030204" pitchFamily="49" charset="0"/>
              </a:rPr>
              <a:t>ContentPage.Content</a:t>
            </a:r>
            <a:r>
              <a:rPr lang="es-DO" sz="1600" dirty="0">
                <a:solidFill>
                  <a:srgbClr val="0000FF"/>
                </a:solidFill>
                <a:latin typeface="Consolas" panose="020B0609020204030204" pitchFamily="49" charset="0"/>
              </a:rPr>
              <a:t>&gt;</a:t>
            </a:r>
            <a:endParaRPr lang="es-DO"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&lt;</a:t>
            </a:r>
            <a:r>
              <a:rPr lang="es-DO" sz="1600" dirty="0">
                <a:solidFill>
                  <a:srgbClr val="A31515"/>
                </a:solidFill>
                <a:latin typeface="Consolas" panose="020B0609020204030204" pitchFamily="49" charset="0"/>
              </a:rPr>
              <a:t>StackLayout</a:t>
            </a:r>
            <a:r>
              <a:rPr lang="es-DO" sz="1600" dirty="0">
                <a:solidFill>
                  <a:srgbClr val="0000FF"/>
                </a:solidFill>
                <a:latin typeface="Consolas" panose="020B0609020204030204" pitchFamily="49" charset="0"/>
              </a:rPr>
              <a:t>&gt;</a:t>
            </a:r>
            <a:endParaRPr lang="es-DO"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&lt;</a:t>
            </a:r>
            <a:r>
              <a:rPr lang="es-DO" sz="1600" dirty="0">
                <a:solidFill>
                  <a:srgbClr val="A31515"/>
                </a:solidFill>
                <a:latin typeface="Consolas" panose="020B0609020204030204" pitchFamily="49" charset="0"/>
              </a:rPr>
              <a:t>Label</a:t>
            </a:r>
            <a:r>
              <a:rPr lang="es-DO" sz="1600" dirty="0">
                <a:solidFill>
                  <a:srgbClr val="FF0000"/>
                </a:solidFill>
                <a:latin typeface="Consolas" panose="020B0609020204030204" pitchFamily="49" charset="0"/>
              </a:rPr>
              <a:t> Text</a:t>
            </a:r>
            <a:r>
              <a:rPr lang="es-DO" sz="1600" dirty="0">
                <a:solidFill>
                  <a:srgbClr val="0000FF"/>
                </a:solidFill>
                <a:latin typeface="Consolas" panose="020B0609020204030204" pitchFamily="49" charset="0"/>
              </a:rPr>
              <a:t>="Bienvenidos a la Universidad OyM"</a:t>
            </a:r>
            <a:r>
              <a:rPr lang="es-DO" sz="1600" dirty="0">
                <a:solidFill>
                  <a:srgbClr val="000000"/>
                </a:solidFill>
                <a:latin typeface="Consolas" panose="020B0609020204030204" pitchFamily="49" charset="0"/>
              </a:rPr>
              <a:t> </a:t>
            </a:r>
          </a:p>
          <a:p>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 TextColor</a:t>
            </a:r>
            <a:r>
              <a:rPr lang="es-DO" sz="1600" dirty="0">
                <a:solidFill>
                  <a:srgbClr val="0000FF"/>
                </a:solidFill>
                <a:latin typeface="Consolas" panose="020B0609020204030204" pitchFamily="49" charset="0"/>
              </a:rPr>
              <a:t>="#192a56"</a:t>
            </a:r>
            <a:r>
              <a:rPr lang="es-DO" sz="1600" dirty="0">
                <a:solidFill>
                  <a:srgbClr val="000000"/>
                </a:solidFill>
                <a:latin typeface="Consolas" panose="020B0609020204030204" pitchFamily="49" charset="0"/>
              </a:rPr>
              <a:t> </a:t>
            </a:r>
          </a:p>
          <a:p>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 FontSize</a:t>
            </a:r>
            <a:r>
              <a:rPr lang="es-DO" sz="1600" dirty="0">
                <a:solidFill>
                  <a:srgbClr val="0000FF"/>
                </a:solidFill>
                <a:latin typeface="Consolas" panose="020B0609020204030204" pitchFamily="49" charset="0"/>
              </a:rPr>
              <a:t>="20"</a:t>
            </a:r>
            <a:r>
              <a:rPr lang="es-DO" sz="1600" dirty="0">
                <a:solidFill>
                  <a:srgbClr val="000000"/>
                </a:solidFill>
                <a:latin typeface="Consolas" panose="020B0609020204030204" pitchFamily="49" charset="0"/>
              </a:rPr>
              <a:t> </a:t>
            </a:r>
          </a:p>
          <a:p>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 FontAttributes</a:t>
            </a:r>
            <a:r>
              <a:rPr lang="es-DO" sz="1600" dirty="0">
                <a:solidFill>
                  <a:srgbClr val="0000FF"/>
                </a:solidFill>
                <a:latin typeface="Consolas" panose="020B0609020204030204" pitchFamily="49" charset="0"/>
              </a:rPr>
              <a:t>="Bold"</a:t>
            </a:r>
            <a:endParaRPr lang="es-DO"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 HorizontalTextAlignment</a:t>
            </a:r>
            <a:r>
              <a:rPr lang="es-DO" sz="1600" dirty="0">
                <a:solidFill>
                  <a:srgbClr val="0000FF"/>
                </a:solidFill>
                <a:latin typeface="Consolas" panose="020B0609020204030204" pitchFamily="49" charset="0"/>
              </a:rPr>
              <a:t>="Center"</a:t>
            </a:r>
            <a:r>
              <a:rPr lang="es-DO" sz="1600" dirty="0">
                <a:solidFill>
                  <a:srgbClr val="000000"/>
                </a:solidFill>
                <a:latin typeface="Consolas" panose="020B0609020204030204" pitchFamily="49" charset="0"/>
              </a:rPr>
              <a:t> </a:t>
            </a:r>
          </a:p>
          <a:p>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 VerticalTextAlignment</a:t>
            </a:r>
            <a:r>
              <a:rPr lang="es-DO" sz="1600" dirty="0">
                <a:solidFill>
                  <a:srgbClr val="0000FF"/>
                </a:solidFill>
                <a:latin typeface="Consolas" panose="020B0609020204030204" pitchFamily="49" charset="0"/>
              </a:rPr>
              <a:t>="Center"/&gt;</a:t>
            </a:r>
            <a:endParaRPr lang="es-DO"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&lt;</a:t>
            </a:r>
            <a:r>
              <a:rPr lang="en-US" sz="1600" dirty="0">
                <a:solidFill>
                  <a:srgbClr val="A31515"/>
                </a:solidFill>
                <a:latin typeface="Consolas" panose="020B0609020204030204" pitchFamily="49" charset="0"/>
              </a:rPr>
              <a:t>WebView</a:t>
            </a:r>
            <a:r>
              <a:rPr lang="en-US" sz="1600" dirty="0">
                <a:solidFill>
                  <a:srgbClr val="FF0000"/>
                </a:solidFill>
                <a:latin typeface="Consolas" panose="020B0609020204030204" pitchFamily="49" charset="0"/>
              </a:rPr>
              <a:t> Source</a:t>
            </a:r>
            <a:r>
              <a:rPr lang="en-US" sz="1600" dirty="0">
                <a:solidFill>
                  <a:srgbClr val="0000FF"/>
                </a:solidFill>
                <a:latin typeface="Consolas" panose="020B0609020204030204" pitchFamily="49" charset="0"/>
              </a:rPr>
              <a:t>="https://www.udoym.edu.do/"</a:t>
            </a:r>
            <a:endParaRPr lang="en-US"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                     </a:t>
            </a:r>
          </a:p>
          <a:p>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 VerticalOptions</a:t>
            </a:r>
            <a:r>
              <a:rPr lang="es-DO" sz="1600" dirty="0">
                <a:solidFill>
                  <a:srgbClr val="0000FF"/>
                </a:solidFill>
                <a:latin typeface="Consolas" panose="020B0609020204030204" pitchFamily="49" charset="0"/>
              </a:rPr>
              <a:t>="FillAndExpand" /&gt;</a:t>
            </a:r>
            <a:endParaRPr lang="es-DO"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&lt;/</a:t>
            </a:r>
            <a:r>
              <a:rPr lang="es-DO" sz="1600" dirty="0">
                <a:solidFill>
                  <a:srgbClr val="A31515"/>
                </a:solidFill>
                <a:latin typeface="Consolas" panose="020B0609020204030204" pitchFamily="49" charset="0"/>
              </a:rPr>
              <a:t>StackLayout</a:t>
            </a:r>
            <a:r>
              <a:rPr lang="es-DO" sz="1600" dirty="0">
                <a:solidFill>
                  <a:srgbClr val="0000FF"/>
                </a:solidFill>
                <a:latin typeface="Consolas" panose="020B0609020204030204" pitchFamily="49" charset="0"/>
              </a:rPr>
              <a:t>&gt;</a:t>
            </a:r>
            <a:endParaRPr lang="es-DO"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&lt;/</a:t>
            </a:r>
            <a:r>
              <a:rPr lang="es-DO" sz="1600" dirty="0">
                <a:solidFill>
                  <a:srgbClr val="A31515"/>
                </a:solidFill>
                <a:latin typeface="Consolas" panose="020B0609020204030204" pitchFamily="49" charset="0"/>
              </a:rPr>
              <a:t>ContentPage.Content</a:t>
            </a:r>
            <a:r>
              <a:rPr lang="es-DO" sz="1600" dirty="0">
                <a:solidFill>
                  <a:srgbClr val="0000FF"/>
                </a:solidFill>
                <a:latin typeface="Consolas" panose="020B0609020204030204" pitchFamily="49" charset="0"/>
              </a:rPr>
              <a:t>&gt;</a:t>
            </a:r>
            <a:endParaRPr lang="es-DO" sz="1600" dirty="0"/>
          </a:p>
        </p:txBody>
      </p:sp>
      <p:sp>
        <p:nvSpPr>
          <p:cNvPr id="4" name="TextBox 3">
            <a:extLst>
              <a:ext uri="{FF2B5EF4-FFF2-40B4-BE49-F238E27FC236}">
                <a16:creationId xmlns:a16="http://schemas.microsoft.com/office/drawing/2014/main" id="{6F60403B-BDCF-4110-B142-7EB56BD76EA2}"/>
              </a:ext>
            </a:extLst>
          </p:cNvPr>
          <p:cNvSpPr txBox="1"/>
          <p:nvPr/>
        </p:nvSpPr>
        <p:spPr>
          <a:xfrm>
            <a:off x="300445" y="167739"/>
            <a:ext cx="11652069" cy="584775"/>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rPr>
              <a:t>Codigo Fuente Basico para Copiar en la ContentPage </a:t>
            </a:r>
            <a:r>
              <a:rPr lang="en-US" sz="3200" b="1" dirty="0">
                <a:effectLst>
                  <a:outerShdw blurRad="38100" dist="38100" dir="2700000" algn="tl">
                    <a:srgbClr val="000000">
                      <a:alpha val="43137"/>
                    </a:srgbClr>
                  </a:outerShdw>
                </a:effectLst>
                <a:highlight>
                  <a:srgbClr val="FFFF00"/>
                </a:highlight>
              </a:rPr>
              <a:t>Principal.xaml</a:t>
            </a:r>
            <a:endParaRPr lang="es-DO" sz="3200" b="1" dirty="0">
              <a:effectLst>
                <a:outerShdw blurRad="38100" dist="38100" dir="2700000" algn="tl">
                  <a:srgbClr val="000000">
                    <a:alpha val="43137"/>
                  </a:srgbClr>
                </a:outerShdw>
              </a:effectLst>
              <a:highlight>
                <a:srgbClr val="FFFF00"/>
              </a:highlight>
            </a:endParaRPr>
          </a:p>
        </p:txBody>
      </p:sp>
      <p:sp>
        <p:nvSpPr>
          <p:cNvPr id="2" name="TextBox 1">
            <a:extLst>
              <a:ext uri="{FF2B5EF4-FFF2-40B4-BE49-F238E27FC236}">
                <a16:creationId xmlns:a16="http://schemas.microsoft.com/office/drawing/2014/main" id="{4516E9CD-1AFE-4FA2-A8E1-43AF4D5E5AD5}"/>
              </a:ext>
            </a:extLst>
          </p:cNvPr>
          <p:cNvSpPr txBox="1"/>
          <p:nvPr/>
        </p:nvSpPr>
        <p:spPr>
          <a:xfrm>
            <a:off x="415636" y="1030778"/>
            <a:ext cx="11305309" cy="369332"/>
          </a:xfrm>
          <a:prstGeom prst="rect">
            <a:avLst/>
          </a:prstGeom>
          <a:noFill/>
        </p:spPr>
        <p:txBody>
          <a:bodyPr wrap="square" rtlCol="0">
            <a:spAutoFit/>
          </a:bodyPr>
          <a:lstStyle/>
          <a:p>
            <a:r>
              <a:rPr lang="en-US" dirty="0"/>
              <a:t>Este es el contenido principal de la Pagina </a:t>
            </a:r>
            <a:r>
              <a:rPr lang="en-US" b="1" dirty="0"/>
              <a:t>Principal.xaml</a:t>
            </a:r>
            <a:endParaRPr lang="es-DO" b="1" dirty="0"/>
          </a:p>
        </p:txBody>
      </p:sp>
      <p:sp>
        <p:nvSpPr>
          <p:cNvPr id="5" name="Arrow: Down 4">
            <a:extLst>
              <a:ext uri="{FF2B5EF4-FFF2-40B4-BE49-F238E27FC236}">
                <a16:creationId xmlns:a16="http://schemas.microsoft.com/office/drawing/2014/main" id="{DFA40242-6470-4D58-A7B5-776CEE9A3E4A}"/>
              </a:ext>
            </a:extLst>
          </p:cNvPr>
          <p:cNvSpPr/>
          <p:nvPr/>
        </p:nvSpPr>
        <p:spPr>
          <a:xfrm>
            <a:off x="4572000" y="1374879"/>
            <a:ext cx="274320" cy="276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6" name="Picture 5">
            <a:extLst>
              <a:ext uri="{FF2B5EF4-FFF2-40B4-BE49-F238E27FC236}">
                <a16:creationId xmlns:a16="http://schemas.microsoft.com/office/drawing/2014/main" id="{5610AB43-F2D0-474A-BC53-DE7D353D2394}"/>
              </a:ext>
            </a:extLst>
          </p:cNvPr>
          <p:cNvPicPr>
            <a:picLocks noChangeAspect="1"/>
          </p:cNvPicPr>
          <p:nvPr/>
        </p:nvPicPr>
        <p:blipFill>
          <a:blip r:embed="rId2"/>
          <a:stretch>
            <a:fillRect/>
          </a:stretch>
        </p:blipFill>
        <p:spPr>
          <a:xfrm>
            <a:off x="8869241" y="1686357"/>
            <a:ext cx="3024731" cy="3485286"/>
          </a:xfrm>
          <a:prstGeom prst="rect">
            <a:avLst/>
          </a:prstGeom>
        </p:spPr>
      </p:pic>
      <p:cxnSp>
        <p:nvCxnSpPr>
          <p:cNvPr id="8" name="Straight Arrow Connector 7">
            <a:extLst>
              <a:ext uri="{FF2B5EF4-FFF2-40B4-BE49-F238E27FC236}">
                <a16:creationId xmlns:a16="http://schemas.microsoft.com/office/drawing/2014/main" id="{3CBD1B91-62DD-4706-8174-1B4743C52BC5}"/>
              </a:ext>
            </a:extLst>
          </p:cNvPr>
          <p:cNvCxnSpPr>
            <a:cxnSpLocks/>
          </p:cNvCxnSpPr>
          <p:nvPr/>
        </p:nvCxnSpPr>
        <p:spPr>
          <a:xfrm flipV="1">
            <a:off x="9434945" y="752515"/>
            <a:ext cx="124692" cy="34798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F4CE3A0-2155-4E4C-92B6-93C62F9483BC}"/>
              </a:ext>
            </a:extLst>
          </p:cNvPr>
          <p:cNvCxnSpPr>
            <a:cxnSpLocks/>
          </p:cNvCxnSpPr>
          <p:nvPr/>
        </p:nvCxnSpPr>
        <p:spPr>
          <a:xfrm flipH="1" flipV="1">
            <a:off x="5244957" y="1400111"/>
            <a:ext cx="4218312" cy="28322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A2DE542-3A5B-480D-98F8-90A0FDB45BF4}"/>
              </a:ext>
            </a:extLst>
          </p:cNvPr>
          <p:cNvCxnSpPr>
            <a:cxnSpLocks/>
          </p:cNvCxnSpPr>
          <p:nvPr/>
        </p:nvCxnSpPr>
        <p:spPr>
          <a:xfrm flipH="1">
            <a:off x="7955281" y="4232366"/>
            <a:ext cx="1479664" cy="3645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927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81144D-662D-4F4A-AE60-FAED99A416A4}"/>
              </a:ext>
            </a:extLst>
          </p:cNvPr>
          <p:cNvSpPr txBox="1"/>
          <p:nvPr/>
        </p:nvSpPr>
        <p:spPr>
          <a:xfrm>
            <a:off x="300445" y="167739"/>
            <a:ext cx="11652069" cy="523220"/>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rPr>
              <a:t>Codigo Fuente Basico para Copiar en la ContentPage </a:t>
            </a:r>
            <a:r>
              <a:rPr lang="en-US" sz="2800" b="1" dirty="0">
                <a:effectLst>
                  <a:outerShdw blurRad="38100" dist="38100" dir="2700000" algn="tl">
                    <a:srgbClr val="000000">
                      <a:alpha val="43137"/>
                    </a:srgbClr>
                  </a:outerShdw>
                </a:effectLst>
                <a:highlight>
                  <a:srgbClr val="FFFF00"/>
                </a:highlight>
              </a:rPr>
              <a:t>Sistema.xaml</a:t>
            </a:r>
            <a:endParaRPr lang="es-DO" sz="2800" b="1" dirty="0">
              <a:effectLst>
                <a:outerShdw blurRad="38100" dist="38100" dir="2700000" algn="tl">
                  <a:srgbClr val="000000">
                    <a:alpha val="43137"/>
                  </a:srgbClr>
                </a:outerShdw>
              </a:effectLst>
              <a:highlight>
                <a:srgbClr val="FFFF00"/>
              </a:highlight>
            </a:endParaRPr>
          </a:p>
        </p:txBody>
      </p:sp>
      <p:sp>
        <p:nvSpPr>
          <p:cNvPr id="4" name="TextBox 3">
            <a:extLst>
              <a:ext uri="{FF2B5EF4-FFF2-40B4-BE49-F238E27FC236}">
                <a16:creationId xmlns:a16="http://schemas.microsoft.com/office/drawing/2014/main" id="{85489340-6D4F-42C9-8C7A-BFD63BEFEE8E}"/>
              </a:ext>
            </a:extLst>
          </p:cNvPr>
          <p:cNvSpPr txBox="1"/>
          <p:nvPr/>
        </p:nvSpPr>
        <p:spPr>
          <a:xfrm>
            <a:off x="283820" y="873284"/>
            <a:ext cx="6624056" cy="6001643"/>
          </a:xfrm>
          <a:prstGeom prst="rect">
            <a:avLst/>
          </a:prstGeom>
          <a:noFill/>
        </p:spPr>
        <p:txBody>
          <a:bodyPr wrap="square">
            <a:spAutoFit/>
          </a:bodyPr>
          <a:lstStyle/>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ContentPage.Content</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StackLayout</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fr-FR" sz="600" dirty="0">
                <a:solidFill>
                  <a:srgbClr val="000000"/>
                </a:solidFill>
                <a:latin typeface="Consolas" panose="020B0609020204030204" pitchFamily="49" charset="0"/>
              </a:rPr>
              <a:t>            </a:t>
            </a:r>
            <a:r>
              <a:rPr lang="fr-FR" sz="600" dirty="0">
                <a:solidFill>
                  <a:srgbClr val="0000FF"/>
                </a:solidFill>
                <a:latin typeface="Consolas" panose="020B0609020204030204" pitchFamily="49" charset="0"/>
              </a:rPr>
              <a:t>&lt;</a:t>
            </a:r>
            <a:r>
              <a:rPr lang="fr-FR" sz="600" dirty="0">
                <a:solidFill>
                  <a:srgbClr val="A31515"/>
                </a:solidFill>
                <a:latin typeface="Consolas" panose="020B0609020204030204" pitchFamily="49" charset="0"/>
              </a:rPr>
              <a:t>Image</a:t>
            </a:r>
            <a:r>
              <a:rPr lang="fr-FR" sz="600" dirty="0">
                <a:solidFill>
                  <a:srgbClr val="FF0000"/>
                </a:solidFill>
                <a:latin typeface="Consolas" panose="020B0609020204030204" pitchFamily="49" charset="0"/>
              </a:rPr>
              <a:t> Source</a:t>
            </a:r>
            <a:r>
              <a:rPr lang="fr-FR" sz="600" dirty="0">
                <a:solidFill>
                  <a:srgbClr val="0000FF"/>
                </a:solidFill>
                <a:latin typeface="Consolas" panose="020B0609020204030204" pitchFamily="49" charset="0"/>
              </a:rPr>
              <a:t> ="https://www.udoym.edu.do/wp-content/uploads/2020/10/logo_lema_universidad.png"</a:t>
            </a:r>
            <a:endParaRPr lang="fr-FR"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HeightRequest</a:t>
            </a:r>
            <a:r>
              <a:rPr lang="es-DO" sz="600" dirty="0">
                <a:solidFill>
                  <a:srgbClr val="0000FF"/>
                </a:solidFill>
                <a:latin typeface="Consolas" panose="020B0609020204030204" pitchFamily="49" charset="0"/>
              </a:rPr>
              <a:t>="100"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WidthRequest</a:t>
            </a:r>
            <a:r>
              <a:rPr lang="es-DO" sz="600" dirty="0">
                <a:solidFill>
                  <a:srgbClr val="0000FF"/>
                </a:solidFill>
                <a:latin typeface="Consolas" panose="020B0609020204030204" pitchFamily="49" charset="0"/>
              </a:rPr>
              <a:t>="100"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Margin</a:t>
            </a:r>
            <a:r>
              <a:rPr lang="es-DO" sz="600" dirty="0">
                <a:solidFill>
                  <a:srgbClr val="0000FF"/>
                </a:solidFill>
                <a:latin typeface="Consolas" panose="020B0609020204030204" pitchFamily="49" charset="0"/>
              </a:rPr>
              <a:t>="20"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 /&gt;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Label</a:t>
            </a:r>
            <a:r>
              <a:rPr lang="es-DO" sz="600" dirty="0">
                <a:solidFill>
                  <a:srgbClr val="FF0000"/>
                </a:solidFill>
                <a:latin typeface="Consolas" panose="020B0609020204030204" pitchFamily="49" charset="0"/>
              </a:rPr>
              <a:t> Text</a:t>
            </a:r>
            <a:r>
              <a:rPr lang="es-DO" sz="600" dirty="0">
                <a:solidFill>
                  <a:srgbClr val="0000FF"/>
                </a:solidFill>
                <a:latin typeface="Consolas" panose="020B0609020204030204" pitchFamily="49" charset="0"/>
              </a:rPr>
              <a:t>="Bienvenidos a la Universidad Dominicana OyM "</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TextColor</a:t>
            </a:r>
            <a:r>
              <a:rPr lang="es-DO" sz="600" dirty="0">
                <a:solidFill>
                  <a:srgbClr val="0000FF"/>
                </a:solidFill>
                <a:latin typeface="Consolas" panose="020B0609020204030204" pitchFamily="49" charset="0"/>
              </a:rPr>
              <a:t>="#f0932b"</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FontSize</a:t>
            </a:r>
            <a:r>
              <a:rPr lang="es-DO" sz="600" dirty="0">
                <a:solidFill>
                  <a:srgbClr val="0000FF"/>
                </a:solidFill>
                <a:latin typeface="Consolas" panose="020B0609020204030204" pitchFamily="49" charset="0"/>
              </a:rPr>
              <a:t>="25"</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FontAttributes</a:t>
            </a:r>
            <a:r>
              <a:rPr lang="es-DO" sz="600" dirty="0">
                <a:solidFill>
                  <a:srgbClr val="0000FF"/>
                </a:solidFill>
                <a:latin typeface="Consolas" panose="020B0609020204030204" pitchFamily="49" charset="0"/>
              </a:rPr>
              <a:t>="Bold"</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Padding</a:t>
            </a:r>
            <a:r>
              <a:rPr lang="es-DO" sz="600" dirty="0">
                <a:solidFill>
                  <a:srgbClr val="0000FF"/>
                </a:solidFill>
                <a:latin typeface="Consolas" panose="020B0609020204030204" pitchFamily="49" charset="0"/>
              </a:rPr>
              <a:t>="10"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HorizontalTextAlignment</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VerticalTextAlignment</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 /&gt;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Label</a:t>
            </a:r>
            <a:r>
              <a:rPr lang="es-DO" sz="600" dirty="0">
                <a:solidFill>
                  <a:srgbClr val="FF0000"/>
                </a:solidFill>
                <a:latin typeface="Consolas" panose="020B0609020204030204" pitchFamily="49" charset="0"/>
              </a:rPr>
              <a:t> Text</a:t>
            </a:r>
            <a:r>
              <a:rPr lang="es-DO" sz="600" dirty="0">
                <a:solidFill>
                  <a:srgbClr val="0000FF"/>
                </a:solidFill>
                <a:latin typeface="Consolas" panose="020B0609020204030204" pitchFamily="49" charset="0"/>
              </a:rPr>
              <a:t>="La Universidad Dominicana OyM, es un centro privado de educación superior de la República Dominicana"</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TextColor</a:t>
            </a:r>
            <a:r>
              <a:rPr lang="es-DO" sz="600" dirty="0">
                <a:solidFill>
                  <a:srgbClr val="0000FF"/>
                </a:solidFill>
                <a:latin typeface="Consolas" panose="020B0609020204030204" pitchFamily="49" charset="0"/>
              </a:rPr>
              <a:t>="#273c75"</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FontSize</a:t>
            </a:r>
            <a:r>
              <a:rPr lang="es-DO" sz="600" dirty="0">
                <a:solidFill>
                  <a:srgbClr val="0000FF"/>
                </a:solidFill>
                <a:latin typeface="Consolas" panose="020B0609020204030204" pitchFamily="49" charset="0"/>
              </a:rPr>
              <a:t>="20"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FontAttributes</a:t>
            </a:r>
            <a:r>
              <a:rPr lang="es-DO" sz="600" dirty="0">
                <a:solidFill>
                  <a:srgbClr val="0000FF"/>
                </a:solidFill>
                <a:latin typeface="Consolas" panose="020B0609020204030204" pitchFamily="49" charset="0"/>
              </a:rPr>
              <a:t>="Bold"</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Padding</a:t>
            </a:r>
            <a:r>
              <a:rPr lang="es-DO" sz="600" dirty="0">
                <a:solidFill>
                  <a:srgbClr val="0000FF"/>
                </a:solidFill>
                <a:latin typeface="Consolas" panose="020B0609020204030204" pitchFamily="49" charset="0"/>
              </a:rPr>
              <a:t>="10"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HorizontalTextAlignment</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VerticalTextAlignment</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 /&gt;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Label</a:t>
            </a:r>
            <a:r>
              <a:rPr lang="es-DO" sz="600" dirty="0">
                <a:solidFill>
                  <a:srgbClr val="FF0000"/>
                </a:solidFill>
                <a:latin typeface="Consolas" panose="020B0609020204030204" pitchFamily="49" charset="0"/>
              </a:rPr>
              <a:t> Text</a:t>
            </a:r>
            <a:r>
              <a:rPr lang="es-DO" sz="600" dirty="0">
                <a:solidFill>
                  <a:srgbClr val="0000FF"/>
                </a:solidFill>
                <a:latin typeface="Consolas" panose="020B0609020204030204" pitchFamily="49" charset="0"/>
              </a:rPr>
              <a:t>=" Fue fundada el 12 de enero de 1966 por un selecto grupo de profesores y docentes encabezados por el Dr. José Rafael Abinader"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TextColor</a:t>
            </a:r>
            <a:r>
              <a:rPr lang="es-DO" sz="600" dirty="0">
                <a:solidFill>
                  <a:srgbClr val="0000FF"/>
                </a:solidFill>
                <a:latin typeface="Consolas" panose="020B0609020204030204" pitchFamily="49" charset="0"/>
              </a:rPr>
              <a:t>="#273c75"</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FontSize</a:t>
            </a:r>
            <a:r>
              <a:rPr lang="es-DO" sz="600" dirty="0">
                <a:solidFill>
                  <a:srgbClr val="0000FF"/>
                </a:solidFill>
                <a:latin typeface="Consolas" panose="020B0609020204030204" pitchFamily="49" charset="0"/>
              </a:rPr>
              <a:t>="20"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FontAttributes</a:t>
            </a:r>
            <a:r>
              <a:rPr lang="es-DO" sz="600" dirty="0">
                <a:solidFill>
                  <a:srgbClr val="0000FF"/>
                </a:solidFill>
                <a:latin typeface="Consolas" panose="020B0609020204030204" pitchFamily="49" charset="0"/>
              </a:rPr>
              <a:t>="Bold"</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Padding</a:t>
            </a:r>
            <a:r>
              <a:rPr lang="es-DO" sz="600" dirty="0">
                <a:solidFill>
                  <a:srgbClr val="0000FF"/>
                </a:solidFill>
                <a:latin typeface="Consolas" panose="020B0609020204030204" pitchFamily="49" charset="0"/>
              </a:rPr>
              <a:t>="10"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HorizontalTextAlignment</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VerticalTextAlignment</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 /&gt;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Frame</a:t>
            </a:r>
            <a:r>
              <a:rPr lang="es-DO" sz="600" dirty="0">
                <a:solidFill>
                  <a:srgbClr val="FF0000"/>
                </a:solidFill>
                <a:latin typeface="Consolas" panose="020B0609020204030204" pitchFamily="49" charset="0"/>
              </a:rPr>
              <a:t> Margin</a:t>
            </a:r>
            <a:r>
              <a:rPr lang="es-DO" sz="600" dirty="0">
                <a:solidFill>
                  <a:srgbClr val="0000FF"/>
                </a:solidFill>
                <a:latin typeface="Consolas" panose="020B0609020204030204" pitchFamily="49" charset="0"/>
              </a:rPr>
              <a:t>="0"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BorderColor</a:t>
            </a:r>
            <a:r>
              <a:rPr lang="es-DO" sz="600" dirty="0">
                <a:solidFill>
                  <a:srgbClr val="0000FF"/>
                </a:solidFill>
                <a:latin typeface="Consolas" panose="020B0609020204030204" pitchFamily="49" charset="0"/>
              </a:rPr>
              <a:t>="#00a8ff"</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CornerRadius</a:t>
            </a:r>
            <a:r>
              <a:rPr lang="es-DO" sz="600" dirty="0">
                <a:solidFill>
                  <a:srgbClr val="0000FF"/>
                </a:solidFill>
                <a:latin typeface="Consolas" panose="020B0609020204030204" pitchFamily="49" charset="0"/>
              </a:rPr>
              <a:t>="200"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HeightRequest</a:t>
            </a:r>
            <a:r>
              <a:rPr lang="es-DO" sz="600" dirty="0">
                <a:solidFill>
                  <a:srgbClr val="0000FF"/>
                </a:solidFill>
                <a:latin typeface="Consolas" panose="020B0609020204030204" pitchFamily="49" charset="0"/>
              </a:rPr>
              <a:t>="100"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WidthRequest</a:t>
            </a:r>
            <a:r>
              <a:rPr lang="es-DO" sz="600" dirty="0">
                <a:solidFill>
                  <a:srgbClr val="0000FF"/>
                </a:solidFill>
                <a:latin typeface="Consolas" panose="020B0609020204030204" pitchFamily="49" charset="0"/>
              </a:rPr>
              <a:t>="100"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IsClippedToBounds</a:t>
            </a:r>
            <a:r>
              <a:rPr lang="es-DO" sz="600" dirty="0">
                <a:solidFill>
                  <a:srgbClr val="0000FF"/>
                </a:solidFill>
                <a:latin typeface="Consolas" panose="020B0609020204030204" pitchFamily="49" charset="0"/>
              </a:rPr>
              <a:t>="True"</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HorizontalOptions</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VerticalOptions</a:t>
            </a:r>
            <a:r>
              <a:rPr lang="es-DO" sz="600" dirty="0">
                <a:solidFill>
                  <a:srgbClr val="0000FF"/>
                </a:solidFill>
                <a:latin typeface="Consolas" panose="020B0609020204030204" pitchFamily="49" charset="0"/>
              </a:rPr>
              <a:t>="Center"&gt;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Image</a:t>
            </a:r>
            <a:r>
              <a:rPr lang="es-DO" sz="600" dirty="0">
                <a:solidFill>
                  <a:srgbClr val="FF0000"/>
                </a:solidFill>
                <a:latin typeface="Consolas" panose="020B0609020204030204" pitchFamily="49" charset="0"/>
              </a:rPr>
              <a:t> Source</a:t>
            </a:r>
            <a:r>
              <a:rPr lang="es-DO" sz="600" dirty="0">
                <a:solidFill>
                  <a:srgbClr val="0000FF"/>
                </a:solidFill>
                <a:latin typeface="Consolas" panose="020B0609020204030204" pitchFamily="49" charset="0"/>
              </a:rPr>
              <a:t> ="rafaelabinader.jpg"</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Aspect</a:t>
            </a:r>
            <a:r>
              <a:rPr lang="es-DO" sz="600" dirty="0">
                <a:solidFill>
                  <a:srgbClr val="0000FF"/>
                </a:solidFill>
                <a:latin typeface="Consolas" panose="020B0609020204030204" pitchFamily="49" charset="0"/>
              </a:rPr>
              <a:t>="AspectFill"</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Margin</a:t>
            </a:r>
            <a:r>
              <a:rPr lang="es-DO" sz="600" dirty="0">
                <a:solidFill>
                  <a:srgbClr val="0000FF"/>
                </a:solidFill>
                <a:latin typeface="Consolas" panose="020B0609020204030204" pitchFamily="49" charset="0"/>
              </a:rPr>
              <a:t>="0"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 /&gt;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Frame</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n-US" sz="600" dirty="0">
                <a:solidFill>
                  <a:srgbClr val="000000"/>
                </a:solidFill>
                <a:latin typeface="Consolas" panose="020B0609020204030204" pitchFamily="49" charset="0"/>
              </a:rPr>
              <a:t>            </a:t>
            </a:r>
            <a:r>
              <a:rPr lang="en-US" sz="600" dirty="0">
                <a:solidFill>
                  <a:srgbClr val="0000FF"/>
                </a:solidFill>
                <a:latin typeface="Consolas" panose="020B0609020204030204" pitchFamily="49" charset="0"/>
              </a:rPr>
              <a:t>&lt;</a:t>
            </a:r>
            <a:r>
              <a:rPr lang="en-US" sz="600" dirty="0">
                <a:solidFill>
                  <a:srgbClr val="A31515"/>
                </a:solidFill>
                <a:latin typeface="Consolas" panose="020B0609020204030204" pitchFamily="49" charset="0"/>
              </a:rPr>
              <a:t>Button</a:t>
            </a:r>
            <a:r>
              <a:rPr lang="en-US" sz="600" dirty="0">
                <a:solidFill>
                  <a:srgbClr val="FF0000"/>
                </a:solidFill>
                <a:latin typeface="Consolas" panose="020B0609020204030204" pitchFamily="49" charset="0"/>
              </a:rPr>
              <a:t> Text</a:t>
            </a:r>
            <a:r>
              <a:rPr lang="en-US" sz="600" dirty="0">
                <a:solidFill>
                  <a:srgbClr val="0000FF"/>
                </a:solidFill>
                <a:latin typeface="Consolas" panose="020B0609020204030204" pitchFamily="49" charset="0"/>
              </a:rPr>
              <a:t>="Ir a Universidad"</a:t>
            </a:r>
            <a:r>
              <a:rPr lang="en-US" sz="600" dirty="0">
                <a:solidFill>
                  <a:srgbClr val="FF0000"/>
                </a:solidFill>
                <a:latin typeface="Consolas" panose="020B0609020204030204" pitchFamily="49" charset="0"/>
              </a:rPr>
              <a:t> TextColor</a:t>
            </a:r>
            <a:r>
              <a:rPr lang="en-US" sz="600" dirty="0">
                <a:solidFill>
                  <a:srgbClr val="0000FF"/>
                </a:solidFill>
                <a:latin typeface="Consolas" panose="020B0609020204030204" pitchFamily="49" charset="0"/>
              </a:rPr>
              <a:t>="Blue"</a:t>
            </a:r>
            <a:r>
              <a:rPr lang="en-US" sz="600" dirty="0">
                <a:solidFill>
                  <a:srgbClr val="FF0000"/>
                </a:solidFill>
                <a:latin typeface="Consolas" panose="020B0609020204030204" pitchFamily="49" charset="0"/>
              </a:rPr>
              <a:t> BackgroundColor</a:t>
            </a:r>
            <a:r>
              <a:rPr lang="en-US" sz="600" dirty="0">
                <a:solidFill>
                  <a:srgbClr val="0000FF"/>
                </a:solidFill>
                <a:latin typeface="Consolas" panose="020B0609020204030204" pitchFamily="49" charset="0"/>
              </a:rPr>
              <a:t>="Gold"</a:t>
            </a:r>
            <a:r>
              <a:rPr lang="en-US" sz="600" dirty="0">
                <a:solidFill>
                  <a:srgbClr val="FF0000"/>
                </a:solidFill>
                <a:latin typeface="Consolas" panose="020B0609020204030204" pitchFamily="49" charset="0"/>
              </a:rPr>
              <a:t> FontSize</a:t>
            </a:r>
            <a:r>
              <a:rPr lang="en-US" sz="600" dirty="0">
                <a:solidFill>
                  <a:srgbClr val="0000FF"/>
                </a:solidFill>
                <a:latin typeface="Consolas" panose="020B0609020204030204" pitchFamily="49" charset="0"/>
              </a:rPr>
              <a:t>="20"</a:t>
            </a:r>
            <a:r>
              <a:rPr lang="en-US" sz="600" dirty="0">
                <a:solidFill>
                  <a:srgbClr val="FF0000"/>
                </a:solidFill>
                <a:latin typeface="Consolas" panose="020B0609020204030204" pitchFamily="49" charset="0"/>
              </a:rPr>
              <a:t> BorderWidth</a:t>
            </a:r>
            <a:r>
              <a:rPr lang="en-US" sz="600" dirty="0">
                <a:solidFill>
                  <a:srgbClr val="0000FF"/>
                </a:solidFill>
                <a:latin typeface="Consolas" panose="020B0609020204030204" pitchFamily="49" charset="0"/>
              </a:rPr>
              <a:t>="5"</a:t>
            </a:r>
            <a:r>
              <a:rPr lang="en-US" sz="600" dirty="0">
                <a:solidFill>
                  <a:srgbClr val="FF0000"/>
                </a:solidFill>
                <a:latin typeface="Consolas" panose="020B0609020204030204" pitchFamily="49" charset="0"/>
              </a:rPr>
              <a:t> BorderColor</a:t>
            </a:r>
            <a:r>
              <a:rPr lang="en-US" sz="600" dirty="0">
                <a:solidFill>
                  <a:srgbClr val="0000FF"/>
                </a:solidFill>
                <a:latin typeface="Consolas" panose="020B0609020204030204" pitchFamily="49" charset="0"/>
              </a:rPr>
              <a:t>="Black"</a:t>
            </a:r>
            <a:endParaRPr lang="en-US"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Margin</a:t>
            </a:r>
            <a:r>
              <a:rPr lang="es-DO" sz="600" dirty="0">
                <a:solidFill>
                  <a:srgbClr val="0000FF"/>
                </a:solidFill>
                <a:latin typeface="Consolas" panose="020B0609020204030204" pitchFamily="49" charset="0"/>
              </a:rPr>
              <a:t>="25"</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CornerRadius</a:t>
            </a:r>
            <a:r>
              <a:rPr lang="es-DO" sz="600" dirty="0">
                <a:solidFill>
                  <a:srgbClr val="0000FF"/>
                </a:solidFill>
                <a:latin typeface="Consolas" panose="020B0609020204030204" pitchFamily="49" charset="0"/>
              </a:rPr>
              <a:t>="25"</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x</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Name</a:t>
            </a:r>
            <a:r>
              <a:rPr lang="es-DO" sz="600" dirty="0">
                <a:solidFill>
                  <a:srgbClr val="0000FF"/>
                </a:solidFill>
                <a:latin typeface="Consolas" panose="020B0609020204030204" pitchFamily="49" charset="0"/>
              </a:rPr>
              <a:t>="btn_ir"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Clicked</a:t>
            </a:r>
            <a:r>
              <a:rPr lang="es-DO" sz="600" dirty="0">
                <a:solidFill>
                  <a:srgbClr val="0000FF"/>
                </a:solidFill>
                <a:latin typeface="Consolas" panose="020B0609020204030204" pitchFamily="49" charset="0"/>
              </a:rPr>
              <a:t>="</a:t>
            </a:r>
            <a:r>
              <a:rPr lang="es-ES" sz="600" dirty="0">
                <a:solidFill>
                  <a:srgbClr val="4848FF"/>
                </a:solidFill>
                <a:latin typeface="Consolas" panose="020B0609020204030204" pitchFamily="49" charset="0"/>
              </a:rPr>
              <a:t>btn_ir_Clicked</a:t>
            </a:r>
            <a:r>
              <a:rPr lang="es-DO" sz="600" dirty="0">
                <a:solidFill>
                  <a:srgbClr val="0000FF"/>
                </a:solidFill>
                <a:latin typeface="Consolas" panose="020B0609020204030204" pitchFamily="49" charset="0"/>
              </a:rPr>
              <a:t>" /&gt;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StackLayout</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ContentPage.Content</a:t>
            </a:r>
            <a:r>
              <a:rPr lang="es-DO" sz="600" dirty="0">
                <a:solidFill>
                  <a:srgbClr val="0000FF"/>
                </a:solidFill>
                <a:latin typeface="Consolas" panose="020B0609020204030204" pitchFamily="49" charset="0"/>
              </a:rPr>
              <a:t>&gt;</a:t>
            </a:r>
            <a:endParaRPr lang="es-DO" sz="600" dirty="0"/>
          </a:p>
        </p:txBody>
      </p:sp>
      <p:sp>
        <p:nvSpPr>
          <p:cNvPr id="3" name="TextBox 2">
            <a:extLst>
              <a:ext uri="{FF2B5EF4-FFF2-40B4-BE49-F238E27FC236}">
                <a16:creationId xmlns:a16="http://schemas.microsoft.com/office/drawing/2014/main" id="{42DC88E8-45DB-4C75-B016-7ACAA65FC84E}"/>
              </a:ext>
            </a:extLst>
          </p:cNvPr>
          <p:cNvSpPr txBox="1"/>
          <p:nvPr/>
        </p:nvSpPr>
        <p:spPr>
          <a:xfrm>
            <a:off x="6721922" y="1706622"/>
            <a:ext cx="2387423" cy="4278094"/>
          </a:xfrm>
          <a:prstGeom prst="rect">
            <a:avLst/>
          </a:prstGeom>
          <a:noFill/>
        </p:spPr>
        <p:txBody>
          <a:bodyPr wrap="square" rtlCol="0">
            <a:spAutoFit/>
          </a:bodyPr>
          <a:lstStyle/>
          <a:p>
            <a:pPr algn="ctr"/>
            <a:r>
              <a:rPr lang="en-US" sz="1600" dirty="0"/>
              <a:t>En la pagina Sistema.xaml, vamos a colocar este codigo, en el caso Mio he decidido poner un poco de la Biografia de la Universidad, una foto del fundador, etc, ustedes escogen que tema quieran poner, es libre, aqui como vemos tenemos una Content Page, y dentro un StackLayout, y dentro de el algunos controles, como son la Image, Label, y Botones, con algunas modificaciones a sus propiedades.</a:t>
            </a:r>
            <a:endParaRPr lang="es-DO" sz="1600" dirty="0"/>
          </a:p>
        </p:txBody>
      </p:sp>
      <p:pic>
        <p:nvPicPr>
          <p:cNvPr id="5" name="Picture 4">
            <a:extLst>
              <a:ext uri="{FF2B5EF4-FFF2-40B4-BE49-F238E27FC236}">
                <a16:creationId xmlns:a16="http://schemas.microsoft.com/office/drawing/2014/main" id="{9291FF2E-25E7-4DD2-9F63-17C572250085}"/>
              </a:ext>
            </a:extLst>
          </p:cNvPr>
          <p:cNvPicPr>
            <a:picLocks noChangeAspect="1"/>
          </p:cNvPicPr>
          <p:nvPr/>
        </p:nvPicPr>
        <p:blipFill>
          <a:blip r:embed="rId2"/>
          <a:stretch>
            <a:fillRect/>
          </a:stretch>
        </p:blipFill>
        <p:spPr>
          <a:xfrm>
            <a:off x="9520758" y="1624801"/>
            <a:ext cx="2387422" cy="3485286"/>
          </a:xfrm>
          <a:prstGeom prst="rect">
            <a:avLst/>
          </a:prstGeom>
        </p:spPr>
      </p:pic>
      <p:cxnSp>
        <p:nvCxnSpPr>
          <p:cNvPr id="6" name="Straight Arrow Connector 5">
            <a:extLst>
              <a:ext uri="{FF2B5EF4-FFF2-40B4-BE49-F238E27FC236}">
                <a16:creationId xmlns:a16="http://schemas.microsoft.com/office/drawing/2014/main" id="{2ECE4121-E870-402D-9633-0D0B0C31CAD2}"/>
              </a:ext>
            </a:extLst>
          </p:cNvPr>
          <p:cNvCxnSpPr>
            <a:cxnSpLocks/>
          </p:cNvCxnSpPr>
          <p:nvPr/>
        </p:nvCxnSpPr>
        <p:spPr>
          <a:xfrm flipV="1">
            <a:off x="9833956" y="690959"/>
            <a:ext cx="377197" cy="38228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40C0A5-7179-4A1A-8F93-65304FB522D5}"/>
              </a:ext>
            </a:extLst>
          </p:cNvPr>
          <p:cNvCxnSpPr>
            <a:cxnSpLocks/>
          </p:cNvCxnSpPr>
          <p:nvPr/>
        </p:nvCxnSpPr>
        <p:spPr>
          <a:xfrm flipH="1" flipV="1">
            <a:off x="9109345" y="4339245"/>
            <a:ext cx="724611" cy="2327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ángulo 6">
            <a:extLst>
              <a:ext uri="{FF2B5EF4-FFF2-40B4-BE49-F238E27FC236}">
                <a16:creationId xmlns:a16="http://schemas.microsoft.com/office/drawing/2014/main" id="{20AD40D1-DBBE-4110-8A00-643E5AA8D7F1}"/>
              </a:ext>
            </a:extLst>
          </p:cNvPr>
          <p:cNvSpPr/>
          <p:nvPr/>
        </p:nvSpPr>
        <p:spPr>
          <a:xfrm>
            <a:off x="9833956" y="4415481"/>
            <a:ext cx="1007039" cy="232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55830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10;&#10;Description automatically generated with low confidence">
            <a:extLst>
              <a:ext uri="{FF2B5EF4-FFF2-40B4-BE49-F238E27FC236}">
                <a16:creationId xmlns:a16="http://schemas.microsoft.com/office/drawing/2014/main" id="{37187C37-A764-4674-9D50-7BA4253B0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215" y="27296"/>
            <a:ext cx="10067570" cy="6858000"/>
          </a:xfrm>
          <a:prstGeom prst="rect">
            <a:avLst/>
          </a:prstGeom>
        </p:spPr>
      </p:pic>
      <p:sp>
        <p:nvSpPr>
          <p:cNvPr id="2" name="TextBox 1">
            <a:extLst>
              <a:ext uri="{FF2B5EF4-FFF2-40B4-BE49-F238E27FC236}">
                <a16:creationId xmlns:a16="http://schemas.microsoft.com/office/drawing/2014/main" id="{D105E450-1C66-47D2-B1A6-A274FFE2D142}"/>
              </a:ext>
            </a:extLst>
          </p:cNvPr>
          <p:cNvSpPr txBox="1"/>
          <p:nvPr/>
        </p:nvSpPr>
        <p:spPr>
          <a:xfrm>
            <a:off x="4347557" y="2211186"/>
            <a:ext cx="3890356" cy="2862322"/>
          </a:xfrm>
          <a:prstGeom prst="rect">
            <a:avLst/>
          </a:prstGeom>
          <a:noFill/>
        </p:spPr>
        <p:txBody>
          <a:bodyPr wrap="square" rtlCol="0">
            <a:spAutoFit/>
          </a:bodyPr>
          <a:lstStyle/>
          <a:p>
            <a:pPr algn="ctr"/>
            <a:r>
              <a:rPr lang="en-US" dirty="0"/>
              <a:t>Aqui en esta parte de la Pagina </a:t>
            </a:r>
            <a:r>
              <a:rPr lang="en-US" b="1" dirty="0"/>
              <a:t>Principal.xaml.cs, </a:t>
            </a:r>
            <a:r>
              <a:rPr lang="en-US" dirty="0"/>
              <a:t>vamos a crear un metodo basico para el boton de navegacion que hemos puesto en la pagina principal, que es el de IR A LA UNIVERSIDAD, el cual nos debe llevar a la Pagina de Principal y mostrar el WebView, usaremos el metodo de sincronismo async y el await, el espera una repuesta.</a:t>
            </a:r>
            <a:endParaRPr lang="es-DO" dirty="0"/>
          </a:p>
        </p:txBody>
      </p:sp>
      <p:cxnSp>
        <p:nvCxnSpPr>
          <p:cNvPr id="5" name="Straight Arrow Connector 4">
            <a:extLst>
              <a:ext uri="{FF2B5EF4-FFF2-40B4-BE49-F238E27FC236}">
                <a16:creationId xmlns:a16="http://schemas.microsoft.com/office/drawing/2014/main" id="{536A905B-6C3B-475B-B79A-14E2E1A84E5F}"/>
              </a:ext>
            </a:extLst>
          </p:cNvPr>
          <p:cNvCxnSpPr>
            <a:cxnSpLocks/>
          </p:cNvCxnSpPr>
          <p:nvPr/>
        </p:nvCxnSpPr>
        <p:spPr>
          <a:xfrm flipH="1">
            <a:off x="8304415" y="2369127"/>
            <a:ext cx="1330036" cy="7398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29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4A3D70-CEEF-4027-94BB-2B7EDC63595F}"/>
              </a:ext>
            </a:extLst>
          </p:cNvPr>
          <p:cNvSpPr txBox="1"/>
          <p:nvPr/>
        </p:nvSpPr>
        <p:spPr>
          <a:xfrm>
            <a:off x="300445" y="93231"/>
            <a:ext cx="11652069" cy="523220"/>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rPr>
              <a:t>Codigo Fuente Basico para Copiar en la ContentPage </a:t>
            </a:r>
            <a:r>
              <a:rPr lang="en-US" sz="2800" b="1" dirty="0">
                <a:effectLst>
                  <a:outerShdw blurRad="38100" dist="38100" dir="2700000" algn="tl">
                    <a:srgbClr val="000000">
                      <a:alpha val="43137"/>
                    </a:srgbClr>
                  </a:outerShdw>
                </a:effectLst>
                <a:highlight>
                  <a:srgbClr val="FFFF00"/>
                </a:highlight>
              </a:rPr>
              <a:t>Sistema.xaml.cs</a:t>
            </a:r>
            <a:endParaRPr lang="es-DO" sz="2800" b="1" dirty="0">
              <a:effectLst>
                <a:outerShdw blurRad="38100" dist="38100" dir="2700000" algn="tl">
                  <a:srgbClr val="000000">
                    <a:alpha val="43137"/>
                  </a:srgbClr>
                </a:outerShdw>
              </a:effectLst>
              <a:highlight>
                <a:srgbClr val="FFFF00"/>
              </a:highlight>
            </a:endParaRPr>
          </a:p>
        </p:txBody>
      </p:sp>
      <p:pic>
        <p:nvPicPr>
          <p:cNvPr id="5" name="Picture 4">
            <a:extLst>
              <a:ext uri="{FF2B5EF4-FFF2-40B4-BE49-F238E27FC236}">
                <a16:creationId xmlns:a16="http://schemas.microsoft.com/office/drawing/2014/main" id="{419C4ACC-2F9C-4351-A714-06D724C3FD64}"/>
              </a:ext>
            </a:extLst>
          </p:cNvPr>
          <p:cNvPicPr>
            <a:picLocks noChangeAspect="1"/>
          </p:cNvPicPr>
          <p:nvPr/>
        </p:nvPicPr>
        <p:blipFill>
          <a:blip r:embed="rId2"/>
          <a:stretch>
            <a:fillRect/>
          </a:stretch>
        </p:blipFill>
        <p:spPr>
          <a:xfrm>
            <a:off x="8604157" y="1804016"/>
            <a:ext cx="2315511" cy="2668078"/>
          </a:xfrm>
          <a:prstGeom prst="rect">
            <a:avLst/>
          </a:prstGeom>
        </p:spPr>
      </p:pic>
      <p:cxnSp>
        <p:nvCxnSpPr>
          <p:cNvPr id="7" name="Straight Arrow Connector 6">
            <a:extLst>
              <a:ext uri="{FF2B5EF4-FFF2-40B4-BE49-F238E27FC236}">
                <a16:creationId xmlns:a16="http://schemas.microsoft.com/office/drawing/2014/main" id="{6C1899CB-0F70-49C6-96CC-A595C6BF4745}"/>
              </a:ext>
            </a:extLst>
          </p:cNvPr>
          <p:cNvCxnSpPr>
            <a:cxnSpLocks/>
          </p:cNvCxnSpPr>
          <p:nvPr/>
        </p:nvCxnSpPr>
        <p:spPr>
          <a:xfrm flipH="1">
            <a:off x="6442365" y="4172989"/>
            <a:ext cx="2809700" cy="10557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D324933-CD2F-4532-9202-453D00C9FBD8}"/>
              </a:ext>
            </a:extLst>
          </p:cNvPr>
          <p:cNvSpPr txBox="1"/>
          <p:nvPr/>
        </p:nvSpPr>
        <p:spPr>
          <a:xfrm>
            <a:off x="300445" y="856357"/>
            <a:ext cx="7357939" cy="6001643"/>
          </a:xfrm>
          <a:prstGeom prst="rect">
            <a:avLst/>
          </a:prstGeom>
          <a:noFill/>
        </p:spPr>
        <p:txBody>
          <a:bodyPr wrap="square">
            <a:spAutoFit/>
          </a:bodyPr>
          <a:lstStyle/>
          <a:p>
            <a:r>
              <a:rPr lang="es-DO" sz="1600" dirty="0">
                <a:solidFill>
                  <a:srgbClr val="0000FF"/>
                </a:solidFill>
                <a:latin typeface="Consolas" panose="020B0609020204030204" pitchFamily="49" charset="0"/>
              </a:rPr>
              <a:t>using</a:t>
            </a:r>
            <a:r>
              <a:rPr lang="es-DO" sz="1600" dirty="0">
                <a:solidFill>
                  <a:srgbClr val="000000"/>
                </a:solidFill>
                <a:latin typeface="Consolas" panose="020B0609020204030204" pitchFamily="49" charset="0"/>
              </a:rPr>
              <a:t> System;</a:t>
            </a:r>
          </a:p>
          <a:p>
            <a:r>
              <a:rPr lang="es-DO" sz="1600" dirty="0">
                <a:solidFill>
                  <a:srgbClr val="0000FF"/>
                </a:solidFill>
                <a:latin typeface="Consolas" panose="020B0609020204030204" pitchFamily="49" charset="0"/>
              </a:rPr>
              <a:t>using</a:t>
            </a:r>
            <a:r>
              <a:rPr lang="es-DO" sz="1600" dirty="0">
                <a:solidFill>
                  <a:srgbClr val="000000"/>
                </a:solidFill>
                <a:latin typeface="Consolas" panose="020B0609020204030204" pitchFamily="49" charset="0"/>
              </a:rPr>
              <a:t> System.Collections.Generic;</a:t>
            </a:r>
          </a:p>
          <a:p>
            <a:r>
              <a:rPr lang="es-DO" sz="1600" dirty="0">
                <a:solidFill>
                  <a:srgbClr val="0000FF"/>
                </a:solidFill>
                <a:latin typeface="Consolas" panose="020B0609020204030204" pitchFamily="49" charset="0"/>
              </a:rPr>
              <a:t>using</a:t>
            </a:r>
            <a:r>
              <a:rPr lang="es-DO" sz="1600" dirty="0">
                <a:solidFill>
                  <a:srgbClr val="000000"/>
                </a:solidFill>
                <a:latin typeface="Consolas" panose="020B0609020204030204" pitchFamily="49" charset="0"/>
              </a:rPr>
              <a:t> System.Linq;</a:t>
            </a:r>
          </a:p>
          <a:p>
            <a:r>
              <a:rPr lang="es-DO" sz="1600" dirty="0">
                <a:solidFill>
                  <a:srgbClr val="0000FF"/>
                </a:solidFill>
                <a:latin typeface="Consolas" panose="020B0609020204030204" pitchFamily="49" charset="0"/>
              </a:rPr>
              <a:t>using</a:t>
            </a:r>
            <a:r>
              <a:rPr lang="es-DO" sz="1600" dirty="0">
                <a:solidFill>
                  <a:srgbClr val="000000"/>
                </a:solidFill>
                <a:latin typeface="Consolas" panose="020B0609020204030204" pitchFamily="49" charset="0"/>
              </a:rPr>
              <a:t> System.Text;</a:t>
            </a:r>
          </a:p>
          <a:p>
            <a:r>
              <a:rPr lang="es-DO" sz="1600" dirty="0">
                <a:solidFill>
                  <a:srgbClr val="0000FF"/>
                </a:solidFill>
                <a:latin typeface="Consolas" panose="020B0609020204030204" pitchFamily="49" charset="0"/>
              </a:rPr>
              <a:t>using</a:t>
            </a:r>
            <a:r>
              <a:rPr lang="es-DO" sz="1600" dirty="0">
                <a:solidFill>
                  <a:srgbClr val="000000"/>
                </a:solidFill>
                <a:latin typeface="Consolas" panose="020B0609020204030204" pitchFamily="49" charset="0"/>
              </a:rPr>
              <a:t> System.Threading.Tasks;</a:t>
            </a:r>
          </a:p>
          <a:p>
            <a:r>
              <a:rPr lang="es-DO" sz="1600" dirty="0">
                <a:solidFill>
                  <a:srgbClr val="0000FF"/>
                </a:solidFill>
                <a:latin typeface="Consolas" panose="020B0609020204030204" pitchFamily="49" charset="0"/>
              </a:rPr>
              <a:t>using</a:t>
            </a:r>
            <a:r>
              <a:rPr lang="es-DO" sz="1600" dirty="0">
                <a:solidFill>
                  <a:srgbClr val="000000"/>
                </a:solidFill>
                <a:latin typeface="Consolas" panose="020B0609020204030204" pitchFamily="49" charset="0"/>
              </a:rPr>
              <a:t> Xamarin.Forms;</a:t>
            </a:r>
          </a:p>
          <a:p>
            <a:r>
              <a:rPr lang="es-DO" sz="1600" dirty="0">
                <a:solidFill>
                  <a:srgbClr val="0000FF"/>
                </a:solidFill>
                <a:latin typeface="Consolas" panose="020B0609020204030204" pitchFamily="49" charset="0"/>
              </a:rPr>
              <a:t>using</a:t>
            </a:r>
            <a:r>
              <a:rPr lang="es-DO" sz="1600" dirty="0">
                <a:solidFill>
                  <a:srgbClr val="000000"/>
                </a:solidFill>
                <a:latin typeface="Consolas" panose="020B0609020204030204" pitchFamily="49" charset="0"/>
              </a:rPr>
              <a:t> Xamarin.Forms.Xaml;</a:t>
            </a:r>
          </a:p>
          <a:p>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namespace</a:t>
            </a:r>
            <a:r>
              <a:rPr lang="es-DO" sz="1600" dirty="0">
                <a:solidFill>
                  <a:srgbClr val="000000"/>
                </a:solidFill>
                <a:latin typeface="Consolas" panose="020B0609020204030204" pitchFamily="49" charset="0"/>
              </a:rPr>
              <a:t> LOGIN_BASICO_PDM</a:t>
            </a:r>
          </a:p>
          <a:p>
            <a:r>
              <a:rPr lang="es-DO" sz="1600" dirty="0">
                <a:solidFill>
                  <a:srgbClr val="000000"/>
                </a:solidFill>
                <a:latin typeface="Consolas" panose="020B0609020204030204" pitchFamily="49" charset="0"/>
              </a:rPr>
              <a:t>{</a:t>
            </a:r>
          </a:p>
          <a:p>
            <a:r>
              <a:rPr lang="es-DO" sz="1600" dirty="0">
                <a:solidFill>
                  <a:srgbClr val="000000"/>
                </a:solidFill>
                <a:latin typeface="Consolas" panose="020B0609020204030204" pitchFamily="49" charset="0"/>
              </a:rPr>
              <a:t>    [XamlCompilation(XamlCompilationOptions.Compile)]</a:t>
            </a:r>
          </a:p>
          <a:p>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public</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partial</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class</a:t>
            </a:r>
            <a:r>
              <a:rPr lang="es-DO" sz="1600" dirty="0">
                <a:solidFill>
                  <a:srgbClr val="000000"/>
                </a:solidFill>
                <a:latin typeface="Consolas" panose="020B0609020204030204" pitchFamily="49" charset="0"/>
              </a:rPr>
              <a:t> </a:t>
            </a:r>
            <a:r>
              <a:rPr lang="es-DO" sz="1600" dirty="0">
                <a:solidFill>
                  <a:srgbClr val="2B91AF"/>
                </a:solidFill>
                <a:latin typeface="Consolas" panose="020B0609020204030204" pitchFamily="49" charset="0"/>
              </a:rPr>
              <a:t>Sistema</a:t>
            </a:r>
            <a:r>
              <a:rPr lang="es-DO" sz="1600" dirty="0">
                <a:solidFill>
                  <a:srgbClr val="000000"/>
                </a:solidFill>
                <a:latin typeface="Consolas" panose="020B0609020204030204" pitchFamily="49" charset="0"/>
              </a:rPr>
              <a:t> : ContentPage</a:t>
            </a:r>
          </a:p>
          <a:p>
            <a:r>
              <a:rPr lang="es-DO" sz="1600" dirty="0">
                <a:solidFill>
                  <a:srgbClr val="000000"/>
                </a:solidFill>
                <a:latin typeface="Consolas" panose="020B0609020204030204" pitchFamily="49" charset="0"/>
              </a:rPr>
              <a:t>    {</a:t>
            </a:r>
          </a:p>
          <a:p>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public</a:t>
            </a:r>
            <a:r>
              <a:rPr lang="es-DO" sz="1600" dirty="0">
                <a:solidFill>
                  <a:srgbClr val="000000"/>
                </a:solidFill>
                <a:latin typeface="Consolas" panose="020B0609020204030204" pitchFamily="49" charset="0"/>
              </a:rPr>
              <a:t> </a:t>
            </a:r>
            <a:r>
              <a:rPr lang="es-DO" sz="1600" dirty="0">
                <a:solidFill>
                  <a:srgbClr val="2B91AF"/>
                </a:solidFill>
                <a:latin typeface="Consolas" panose="020B0609020204030204" pitchFamily="49" charset="0"/>
              </a:rPr>
              <a:t>Sistema</a:t>
            </a:r>
            <a:r>
              <a:rPr lang="es-DO" sz="1600" dirty="0">
                <a:solidFill>
                  <a:srgbClr val="000000"/>
                </a:solidFill>
                <a:latin typeface="Consolas" panose="020B0609020204030204" pitchFamily="49" charset="0"/>
              </a:rPr>
              <a:t>()</a:t>
            </a:r>
          </a:p>
          <a:p>
            <a:r>
              <a:rPr lang="es-DO" sz="1600" dirty="0">
                <a:solidFill>
                  <a:srgbClr val="000000"/>
                </a:solidFill>
                <a:latin typeface="Consolas" panose="020B0609020204030204" pitchFamily="49" charset="0"/>
              </a:rPr>
              <a:t>        {</a:t>
            </a:r>
          </a:p>
          <a:p>
            <a:r>
              <a:rPr lang="es-DO" sz="1600" dirty="0">
                <a:solidFill>
                  <a:srgbClr val="000000"/>
                </a:solidFill>
                <a:latin typeface="Consolas" panose="020B0609020204030204" pitchFamily="49" charset="0"/>
              </a:rPr>
              <a:t>            InitializeComponent();</a:t>
            </a:r>
          </a:p>
          <a:p>
            <a:r>
              <a:rPr lang="es-DO" sz="1600" dirty="0">
                <a:solidFill>
                  <a:srgbClr val="000000"/>
                </a:solidFill>
                <a:latin typeface="Consolas" panose="020B0609020204030204" pitchFamily="49" charset="0"/>
              </a:rPr>
              <a:t>        }</a:t>
            </a:r>
          </a:p>
          <a:p>
            <a:endParaRPr lang="es-DO" sz="1600" dirty="0">
              <a:solidFill>
                <a:srgbClr val="000000"/>
              </a:solidFill>
              <a:latin typeface="Consolas" panose="020B0609020204030204" pitchFamily="49" charset="0"/>
            </a:endParaRPr>
          </a:p>
          <a:p>
            <a:r>
              <a:rPr lang="pt-BR" sz="1600" dirty="0">
                <a:solidFill>
                  <a:srgbClr val="000000"/>
                </a:solidFill>
                <a:latin typeface="Consolas" panose="020B0609020204030204" pitchFamily="49" charset="0"/>
              </a:rPr>
              <a:t>        </a:t>
            </a:r>
            <a:r>
              <a:rPr lang="pt-BR" sz="1600" dirty="0">
                <a:solidFill>
                  <a:srgbClr val="0000FF"/>
                </a:solidFill>
                <a:highlight>
                  <a:srgbClr val="FFFF00"/>
                </a:highlight>
                <a:latin typeface="Consolas" panose="020B0609020204030204" pitchFamily="49" charset="0"/>
              </a:rPr>
              <a:t>async</a:t>
            </a:r>
            <a:r>
              <a:rPr lang="pt-BR" sz="1600" dirty="0">
                <a:solidFill>
                  <a:srgbClr val="000000"/>
                </a:solidFill>
                <a:highlight>
                  <a:srgbClr val="FFFF00"/>
                </a:highlight>
                <a:latin typeface="Consolas" panose="020B0609020204030204" pitchFamily="49" charset="0"/>
              </a:rPr>
              <a:t> </a:t>
            </a:r>
            <a:r>
              <a:rPr lang="pt-BR" sz="1600" dirty="0">
                <a:solidFill>
                  <a:srgbClr val="0000FF"/>
                </a:solidFill>
                <a:highlight>
                  <a:srgbClr val="FFFF00"/>
                </a:highlight>
                <a:latin typeface="Consolas" panose="020B0609020204030204" pitchFamily="49" charset="0"/>
              </a:rPr>
              <a:t>void</a:t>
            </a:r>
            <a:r>
              <a:rPr lang="pt-BR" sz="1600" dirty="0">
                <a:solidFill>
                  <a:srgbClr val="000000"/>
                </a:solidFill>
                <a:highlight>
                  <a:srgbClr val="FFFF00"/>
                </a:highlight>
                <a:latin typeface="Consolas" panose="020B0609020204030204" pitchFamily="49" charset="0"/>
              </a:rPr>
              <a:t> btn_ir_clicked(</a:t>
            </a:r>
            <a:r>
              <a:rPr lang="pt-BR" sz="1600" dirty="0">
                <a:solidFill>
                  <a:srgbClr val="0000FF"/>
                </a:solidFill>
                <a:highlight>
                  <a:srgbClr val="FFFF00"/>
                </a:highlight>
                <a:latin typeface="Consolas" panose="020B0609020204030204" pitchFamily="49" charset="0"/>
              </a:rPr>
              <a:t>object</a:t>
            </a:r>
            <a:r>
              <a:rPr lang="pt-BR" sz="1600" dirty="0">
                <a:solidFill>
                  <a:srgbClr val="000000"/>
                </a:solidFill>
                <a:highlight>
                  <a:srgbClr val="FFFF00"/>
                </a:highlight>
                <a:latin typeface="Consolas" panose="020B0609020204030204" pitchFamily="49" charset="0"/>
              </a:rPr>
              <a:t> sender, EventArgs e)</a:t>
            </a:r>
          </a:p>
          <a:p>
            <a:r>
              <a:rPr lang="es-DO" sz="1600" dirty="0">
                <a:solidFill>
                  <a:srgbClr val="000000"/>
                </a:solidFill>
                <a:highlight>
                  <a:srgbClr val="FFFF00"/>
                </a:highlight>
                <a:latin typeface="Consolas" panose="020B0609020204030204" pitchFamily="49" charset="0"/>
              </a:rPr>
              <a:t>        {</a:t>
            </a:r>
          </a:p>
          <a:p>
            <a:r>
              <a:rPr lang="en-US" sz="1600" dirty="0">
                <a:solidFill>
                  <a:srgbClr val="000000"/>
                </a:solidFill>
                <a:highlight>
                  <a:srgbClr val="FFFF00"/>
                </a:highlight>
                <a:latin typeface="Consolas" panose="020B0609020204030204" pitchFamily="49" charset="0"/>
              </a:rPr>
              <a:t>            </a:t>
            </a:r>
            <a:r>
              <a:rPr lang="en-US" sz="1600" dirty="0">
                <a:solidFill>
                  <a:srgbClr val="0000FF"/>
                </a:solidFill>
                <a:highlight>
                  <a:srgbClr val="FFFF00"/>
                </a:highlight>
                <a:latin typeface="Consolas" panose="020B0609020204030204" pitchFamily="49" charset="0"/>
              </a:rPr>
              <a:t>await</a:t>
            </a:r>
            <a:r>
              <a:rPr lang="en-US" sz="1600" dirty="0">
                <a:solidFill>
                  <a:srgbClr val="000000"/>
                </a:solidFill>
                <a:highlight>
                  <a:srgbClr val="FFFF00"/>
                </a:highlight>
                <a:latin typeface="Consolas" panose="020B0609020204030204" pitchFamily="49" charset="0"/>
              </a:rPr>
              <a:t> Navigation.PushAsync(</a:t>
            </a:r>
            <a:r>
              <a:rPr lang="en-US" sz="1600" dirty="0">
                <a:solidFill>
                  <a:srgbClr val="0000FF"/>
                </a:solidFill>
                <a:highlight>
                  <a:srgbClr val="FFFF00"/>
                </a:highlight>
                <a:latin typeface="Consolas" panose="020B0609020204030204" pitchFamily="49" charset="0"/>
              </a:rPr>
              <a:t>new</a:t>
            </a:r>
            <a:r>
              <a:rPr lang="en-US" sz="1600" dirty="0">
                <a:solidFill>
                  <a:srgbClr val="000000"/>
                </a:solidFill>
                <a:highlight>
                  <a:srgbClr val="FFFF00"/>
                </a:highlight>
                <a:latin typeface="Consolas" panose="020B0609020204030204" pitchFamily="49" charset="0"/>
              </a:rPr>
              <a:t> Principal());</a:t>
            </a:r>
          </a:p>
          <a:p>
            <a:r>
              <a:rPr lang="es-DO" sz="1600" dirty="0">
                <a:solidFill>
                  <a:srgbClr val="000000"/>
                </a:solidFill>
                <a:highlight>
                  <a:srgbClr val="FFFF00"/>
                </a:highlight>
                <a:latin typeface="Consolas" panose="020B0609020204030204" pitchFamily="49" charset="0"/>
              </a:rPr>
              <a:t>        }</a:t>
            </a:r>
          </a:p>
          <a:p>
            <a:r>
              <a:rPr lang="es-DO" sz="1600" dirty="0">
                <a:solidFill>
                  <a:srgbClr val="000000"/>
                </a:solidFill>
                <a:latin typeface="Consolas" panose="020B0609020204030204" pitchFamily="49" charset="0"/>
              </a:rPr>
              <a:t>    }</a:t>
            </a:r>
          </a:p>
          <a:p>
            <a:r>
              <a:rPr lang="es-DO" sz="1600" dirty="0">
                <a:solidFill>
                  <a:srgbClr val="000000"/>
                </a:solidFill>
                <a:latin typeface="Consolas" panose="020B0609020204030204" pitchFamily="49" charset="0"/>
              </a:rPr>
              <a:t>}</a:t>
            </a:r>
            <a:endParaRPr lang="es-DO" sz="1600" dirty="0"/>
          </a:p>
        </p:txBody>
      </p:sp>
      <p:sp>
        <p:nvSpPr>
          <p:cNvPr id="11" name="TextBox 10">
            <a:extLst>
              <a:ext uri="{FF2B5EF4-FFF2-40B4-BE49-F238E27FC236}">
                <a16:creationId xmlns:a16="http://schemas.microsoft.com/office/drawing/2014/main" id="{84126998-99DC-4B2F-BB48-C7397F206688}"/>
              </a:ext>
            </a:extLst>
          </p:cNvPr>
          <p:cNvSpPr txBox="1"/>
          <p:nvPr/>
        </p:nvSpPr>
        <p:spPr>
          <a:xfrm>
            <a:off x="7597833" y="5856828"/>
            <a:ext cx="4039985" cy="646331"/>
          </a:xfrm>
          <a:prstGeom prst="rect">
            <a:avLst/>
          </a:prstGeom>
          <a:noFill/>
        </p:spPr>
        <p:txBody>
          <a:bodyPr wrap="square" rtlCol="0">
            <a:spAutoFit/>
          </a:bodyPr>
          <a:lstStyle/>
          <a:p>
            <a:pPr algn="ctr"/>
            <a:r>
              <a:rPr lang="en-US" b="1" dirty="0"/>
              <a:t>Solo copian lo que esta en color Amarillo.</a:t>
            </a:r>
            <a:endParaRPr lang="es-DO" b="1" dirty="0"/>
          </a:p>
        </p:txBody>
      </p:sp>
      <p:cxnSp>
        <p:nvCxnSpPr>
          <p:cNvPr id="12" name="Straight Arrow Connector 11">
            <a:extLst>
              <a:ext uri="{FF2B5EF4-FFF2-40B4-BE49-F238E27FC236}">
                <a16:creationId xmlns:a16="http://schemas.microsoft.com/office/drawing/2014/main" id="{F93FEF75-0FD6-4C4C-9177-84CE70F0A7F3}"/>
              </a:ext>
            </a:extLst>
          </p:cNvPr>
          <p:cNvCxnSpPr>
            <a:cxnSpLocks/>
          </p:cNvCxnSpPr>
          <p:nvPr/>
        </p:nvCxnSpPr>
        <p:spPr>
          <a:xfrm flipH="1" flipV="1">
            <a:off x="6991004" y="5793971"/>
            <a:ext cx="606829" cy="2475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754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676BD289-08D0-4460-A897-17AE9AA8B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912556" cy="68580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920254D8-4635-4AEE-8F1B-39D12B819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746" y="0"/>
            <a:ext cx="2955073" cy="6858000"/>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72041EF3-AB57-4A04-8228-982239C56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2009" y="0"/>
            <a:ext cx="2947087" cy="6858000"/>
          </a:xfrm>
          <a:prstGeom prst="rect">
            <a:avLst/>
          </a:prstGeom>
        </p:spPr>
      </p:pic>
      <p:pic>
        <p:nvPicPr>
          <p:cNvPr id="9" name="Picture 8" descr="Timeline&#10;&#10;Description automatically generated">
            <a:extLst>
              <a:ext uri="{FF2B5EF4-FFF2-40B4-BE49-F238E27FC236}">
                <a16:creationId xmlns:a16="http://schemas.microsoft.com/office/drawing/2014/main" id="{99E48E6E-BA2D-432A-BFE3-87782480E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1286" y="0"/>
            <a:ext cx="2967135" cy="6858000"/>
          </a:xfrm>
          <a:prstGeom prst="rect">
            <a:avLst/>
          </a:prstGeom>
        </p:spPr>
      </p:pic>
    </p:spTree>
    <p:extLst>
      <p:ext uri="{BB962C8B-B14F-4D97-AF65-F5344CB8AC3E}">
        <p14:creationId xmlns:p14="http://schemas.microsoft.com/office/powerpoint/2010/main" val="187636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indoor, screenshot, display&#10;&#10;Description automatically generated">
            <a:extLst>
              <a:ext uri="{FF2B5EF4-FFF2-40B4-BE49-F238E27FC236}">
                <a16:creationId xmlns:a16="http://schemas.microsoft.com/office/drawing/2014/main" id="{10EBBDBA-88EF-4FC2-A3DC-17BF3B3A3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976465" cy="6858000"/>
          </a:xfrm>
          <a:prstGeom prst="rect">
            <a:avLst/>
          </a:prstGeom>
        </p:spPr>
      </p:pic>
      <p:pic>
        <p:nvPicPr>
          <p:cNvPr id="2050" name="Picture 2" descr="YARN | … porque lo aprendí de ti. | HA-ASH - Lo Aprendi de Ti | Video gifs  by quotes | 252d7367 | 紗">
            <a:extLst>
              <a:ext uri="{FF2B5EF4-FFF2-40B4-BE49-F238E27FC236}">
                <a16:creationId xmlns:a16="http://schemas.microsoft.com/office/drawing/2014/main" id="{BAEE1B59-2BB1-42FE-A90E-9A84C18A2A9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54384" y="3256139"/>
            <a:ext cx="5658064" cy="31826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124374-3794-4372-89BD-78186A92CC1E}"/>
              </a:ext>
            </a:extLst>
          </p:cNvPr>
          <p:cNvSpPr txBox="1"/>
          <p:nvPr/>
        </p:nvSpPr>
        <p:spPr>
          <a:xfrm>
            <a:off x="5951912" y="141316"/>
            <a:ext cx="5658063" cy="923330"/>
          </a:xfrm>
          <a:prstGeom prst="rect">
            <a:avLst/>
          </a:prstGeom>
          <a:noFill/>
        </p:spPr>
        <p:txBody>
          <a:bodyPr wrap="square" rtlCol="0">
            <a:spAutoFit/>
          </a:bodyPr>
          <a:lstStyle/>
          <a:p>
            <a:pPr algn="ctr"/>
            <a:r>
              <a:rPr lang="en-US" dirty="0"/>
              <a:t>Para Colocar ese Titulo que ven ahi que dice Pagina Principal, solo le Agregamos en la parte donde comienza el codigo, y antes del Cierra del ContenPage  xmlns.</a:t>
            </a:r>
            <a:endParaRPr lang="es-DO" dirty="0"/>
          </a:p>
        </p:txBody>
      </p:sp>
      <p:sp>
        <p:nvSpPr>
          <p:cNvPr id="8" name="TextBox 7">
            <a:extLst>
              <a:ext uri="{FF2B5EF4-FFF2-40B4-BE49-F238E27FC236}">
                <a16:creationId xmlns:a16="http://schemas.microsoft.com/office/drawing/2014/main" id="{9A22CA25-3CA3-48AB-9573-3449D6C81D9E}"/>
              </a:ext>
            </a:extLst>
          </p:cNvPr>
          <p:cNvSpPr txBox="1"/>
          <p:nvPr/>
        </p:nvSpPr>
        <p:spPr>
          <a:xfrm>
            <a:off x="3406141" y="1422093"/>
            <a:ext cx="6097384" cy="1015663"/>
          </a:xfrm>
          <a:prstGeom prst="rect">
            <a:avLst/>
          </a:prstGeom>
          <a:noFill/>
        </p:spPr>
        <p:txBody>
          <a:bodyPr wrap="square">
            <a:spAutoFit/>
          </a:bodyPr>
          <a:lstStyle/>
          <a:p>
            <a:r>
              <a:rPr lang="es-DO" sz="1000" dirty="0">
                <a:solidFill>
                  <a:srgbClr val="0000FF"/>
                </a:solidFill>
                <a:latin typeface="Consolas" panose="020B0609020204030204" pitchFamily="49" charset="0"/>
              </a:rPr>
              <a:t>&lt;?xml version="1.0" encoding="utf-8" ?&gt;</a:t>
            </a:r>
            <a:endParaRPr lang="es-DO" sz="1000" dirty="0">
              <a:solidFill>
                <a:srgbClr val="000000"/>
              </a:solidFill>
              <a:latin typeface="Consolas" panose="020B0609020204030204" pitchFamily="49" charset="0"/>
            </a:endParaRPr>
          </a:p>
          <a:p>
            <a:r>
              <a:rPr lang="fr-FR" sz="1000" dirty="0">
                <a:solidFill>
                  <a:srgbClr val="0000FF"/>
                </a:solidFill>
                <a:latin typeface="Consolas" panose="020B0609020204030204" pitchFamily="49" charset="0"/>
              </a:rPr>
              <a:t>&lt;</a:t>
            </a:r>
            <a:r>
              <a:rPr lang="fr-FR" sz="1000" dirty="0">
                <a:solidFill>
                  <a:srgbClr val="A31515"/>
                </a:solidFill>
                <a:latin typeface="Consolas" panose="020B0609020204030204" pitchFamily="49" charset="0"/>
              </a:rPr>
              <a:t>ContentPage</a:t>
            </a:r>
            <a:r>
              <a:rPr lang="fr-FR" sz="1000" dirty="0">
                <a:solidFill>
                  <a:srgbClr val="FF0000"/>
                </a:solidFill>
                <a:latin typeface="Consolas" panose="020B0609020204030204" pitchFamily="49" charset="0"/>
              </a:rPr>
              <a:t> xmlns</a:t>
            </a:r>
            <a:r>
              <a:rPr lang="fr-FR" sz="1000" dirty="0">
                <a:solidFill>
                  <a:srgbClr val="0000FF"/>
                </a:solidFill>
                <a:latin typeface="Consolas" panose="020B0609020204030204" pitchFamily="49" charset="0"/>
              </a:rPr>
              <a:t>="http://xamarin.com/schemas/2014/forms"</a:t>
            </a:r>
            <a:endParaRPr lang="fr-FR"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xmlns</a:t>
            </a:r>
            <a:r>
              <a:rPr lang="es-DO" sz="1000" dirty="0">
                <a:solidFill>
                  <a:srgbClr val="0000FF"/>
                </a:solidFill>
                <a:latin typeface="Consolas" panose="020B0609020204030204" pitchFamily="49" charset="0"/>
              </a:rPr>
              <a:t>:</a:t>
            </a:r>
            <a:r>
              <a:rPr lang="es-DO" sz="1000" dirty="0">
                <a:solidFill>
                  <a:srgbClr val="FF0000"/>
                </a:solidFill>
                <a:latin typeface="Consolas" panose="020B0609020204030204" pitchFamily="49" charset="0"/>
              </a:rPr>
              <a:t>x</a:t>
            </a:r>
            <a:r>
              <a:rPr lang="es-DO" sz="1000" dirty="0">
                <a:solidFill>
                  <a:srgbClr val="0000FF"/>
                </a:solidFill>
                <a:latin typeface="Consolas" panose="020B0609020204030204" pitchFamily="49" charset="0"/>
              </a:rPr>
              <a:t>="http://schemas.microsoft.com/winfx/2009/xaml"</a:t>
            </a:r>
            <a:endParaRPr lang="es-DO"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x</a:t>
            </a:r>
            <a:r>
              <a:rPr lang="en-US" sz="1000" dirty="0">
                <a:solidFill>
                  <a:srgbClr val="0000FF"/>
                </a:solidFill>
                <a:latin typeface="Consolas" panose="020B0609020204030204" pitchFamily="49" charset="0"/>
              </a:rPr>
              <a:t>:</a:t>
            </a:r>
            <a:r>
              <a:rPr lang="en-US" sz="1000" dirty="0">
                <a:solidFill>
                  <a:srgbClr val="FF0000"/>
                </a:solidFill>
                <a:latin typeface="Consolas" panose="020B0609020204030204" pitchFamily="49" charset="0"/>
              </a:rPr>
              <a:t>Class</a:t>
            </a:r>
            <a:r>
              <a:rPr lang="en-US" sz="1000" dirty="0">
                <a:solidFill>
                  <a:srgbClr val="0000FF"/>
                </a:solidFill>
                <a:latin typeface="Consolas" panose="020B0609020204030204" pitchFamily="49" charset="0"/>
              </a:rPr>
              <a:t>="LOGIN_BASICO_PDM.Principal"</a:t>
            </a:r>
            <a:endParaRPr lang="en-US"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a:t>
            </a:r>
            <a:r>
              <a:rPr lang="es-DO" sz="1000" dirty="0">
                <a:solidFill>
                  <a:srgbClr val="FF0000"/>
                </a:solidFill>
                <a:highlight>
                  <a:srgbClr val="FFFF00"/>
                </a:highlight>
                <a:latin typeface="Consolas" panose="020B0609020204030204" pitchFamily="49" charset="0"/>
              </a:rPr>
              <a:t>Title</a:t>
            </a:r>
            <a:r>
              <a:rPr lang="es-DO" sz="1000" dirty="0">
                <a:solidFill>
                  <a:srgbClr val="0000FF"/>
                </a:solidFill>
                <a:highlight>
                  <a:srgbClr val="FFFF00"/>
                </a:highlight>
                <a:latin typeface="Consolas" panose="020B0609020204030204" pitchFamily="49" charset="0"/>
              </a:rPr>
              <a:t>="Página Principal"&gt;</a:t>
            </a:r>
            <a:endParaRPr lang="es-DO" sz="1000" dirty="0">
              <a:solidFill>
                <a:srgbClr val="000000"/>
              </a:solidFill>
              <a:highlight>
                <a:srgbClr val="FFFF00"/>
              </a:highlight>
              <a:latin typeface="Consolas" panose="020B0609020204030204" pitchFamily="49" charset="0"/>
            </a:endParaRPr>
          </a:p>
          <a:p>
            <a:r>
              <a:rPr lang="es-DO" sz="1000" dirty="0">
                <a:solidFill>
                  <a:srgbClr val="000000"/>
                </a:solidFill>
                <a:latin typeface="Consolas" panose="020B0609020204030204" pitchFamily="49" charset="0"/>
              </a:rPr>
              <a:t> </a:t>
            </a:r>
            <a:endParaRPr lang="es-DO" sz="1000" dirty="0"/>
          </a:p>
        </p:txBody>
      </p:sp>
      <p:cxnSp>
        <p:nvCxnSpPr>
          <p:cNvPr id="9" name="Straight Arrow Connector 8">
            <a:extLst>
              <a:ext uri="{FF2B5EF4-FFF2-40B4-BE49-F238E27FC236}">
                <a16:creationId xmlns:a16="http://schemas.microsoft.com/office/drawing/2014/main" id="{A47D9A9D-9FD9-4C5C-9FEB-5D232250D231}"/>
              </a:ext>
            </a:extLst>
          </p:cNvPr>
          <p:cNvCxnSpPr>
            <a:cxnSpLocks/>
          </p:cNvCxnSpPr>
          <p:nvPr/>
        </p:nvCxnSpPr>
        <p:spPr>
          <a:xfrm flipH="1" flipV="1">
            <a:off x="1645921" y="706582"/>
            <a:ext cx="2676697" cy="1446414"/>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2137AD83-C74D-493B-86F7-DBFFEBA42CCD}"/>
              </a:ext>
            </a:extLst>
          </p:cNvPr>
          <p:cNvCxnSpPr>
            <a:cxnSpLocks/>
          </p:cNvCxnSpPr>
          <p:nvPr/>
        </p:nvCxnSpPr>
        <p:spPr>
          <a:xfrm>
            <a:off x="1870364" y="706582"/>
            <a:ext cx="4497185" cy="174568"/>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1797126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ocab-¿A quién le toca? Whose turn is it?. ¿A quién le toca? - ppt ...">
            <a:extLst>
              <a:ext uri="{FF2B5EF4-FFF2-40B4-BE49-F238E27FC236}">
                <a16:creationId xmlns:a16="http://schemas.microsoft.com/office/drawing/2014/main" id="{AE1644F0-FC8C-4302-A6DE-FFE482A2AF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63" t="5071" r="18380" b="8544"/>
          <a:stretch/>
        </p:blipFill>
        <p:spPr bwMode="auto">
          <a:xfrm>
            <a:off x="2880932" y="466859"/>
            <a:ext cx="5793347" cy="5924281"/>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6B01FA2-E6E3-4CC7-930D-DE5AEDF7102C}"/>
              </a:ext>
            </a:extLst>
          </p:cNvPr>
          <p:cNvSpPr txBox="1"/>
          <p:nvPr/>
        </p:nvSpPr>
        <p:spPr>
          <a:xfrm>
            <a:off x="216131" y="2245146"/>
            <a:ext cx="3665914" cy="3046988"/>
          </a:xfrm>
          <a:prstGeom prst="rect">
            <a:avLst/>
          </a:prstGeom>
          <a:noFill/>
        </p:spPr>
        <p:txBody>
          <a:bodyPr wrap="square" rtlCol="0">
            <a:spAutoFit/>
          </a:bodyPr>
          <a:lstStyle/>
          <a:p>
            <a:pPr algn="ctr"/>
            <a:r>
              <a:rPr lang="en-US" sz="3200" b="1" dirty="0">
                <a:solidFill>
                  <a:srgbClr val="000000"/>
                </a:solidFill>
              </a:rPr>
              <a:t>Hacer tu Aplicacion, con un login, ir a una pagina sea una red social, pagina de peliculas, ventas de productos, etc.</a:t>
            </a:r>
            <a:endParaRPr lang="es-ES" sz="3200" b="1" dirty="0">
              <a:solidFill>
                <a:srgbClr val="000000"/>
              </a:solidFill>
            </a:endParaRPr>
          </a:p>
        </p:txBody>
      </p:sp>
      <p:sp>
        <p:nvSpPr>
          <p:cNvPr id="5" name="CuadroTexto 4">
            <a:extLst>
              <a:ext uri="{FF2B5EF4-FFF2-40B4-BE49-F238E27FC236}">
                <a16:creationId xmlns:a16="http://schemas.microsoft.com/office/drawing/2014/main" id="{3391A02A-336C-4CB3-B9A6-3A181A86EEDB}"/>
              </a:ext>
            </a:extLst>
          </p:cNvPr>
          <p:cNvSpPr txBox="1"/>
          <p:nvPr/>
        </p:nvSpPr>
        <p:spPr>
          <a:xfrm>
            <a:off x="7494032" y="2214368"/>
            <a:ext cx="4377334" cy="3108543"/>
          </a:xfrm>
          <a:prstGeom prst="rect">
            <a:avLst/>
          </a:prstGeom>
          <a:noFill/>
        </p:spPr>
        <p:txBody>
          <a:bodyPr wrap="square">
            <a:spAutoFit/>
          </a:bodyPr>
          <a:lstStyle/>
          <a:p>
            <a:pPr algn="ctr"/>
            <a:r>
              <a:rPr lang="en-US" sz="2800" b="1" dirty="0">
                <a:solidFill>
                  <a:srgbClr val="000000"/>
                </a:solidFill>
              </a:rPr>
              <a:t>Usando Xamarin con C# y XAML, validaciones, botones, imagenes, texto, eventos, y procedimientos, compilarla y mostrarmela funcionando y subir el codigo.</a:t>
            </a:r>
            <a:endParaRPr lang="es-ES" sz="2800" b="1" dirty="0">
              <a:solidFill>
                <a:srgbClr val="000000"/>
              </a:solidFill>
            </a:endParaRPr>
          </a:p>
        </p:txBody>
      </p:sp>
    </p:spTree>
    <p:extLst>
      <p:ext uri="{BB962C8B-B14F-4D97-AF65-F5344CB8AC3E}">
        <p14:creationId xmlns:p14="http://schemas.microsoft.com/office/powerpoint/2010/main" val="3816401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FD6D997-AAB0-41B0-A8CE-8FA0972AC19C}"/>
              </a:ext>
            </a:extLst>
          </p:cNvPr>
          <p:cNvSpPr txBox="1"/>
          <p:nvPr/>
        </p:nvSpPr>
        <p:spPr>
          <a:xfrm>
            <a:off x="473824" y="335846"/>
            <a:ext cx="11546379" cy="5816977"/>
          </a:xfrm>
          <a:prstGeom prst="rect">
            <a:avLst/>
          </a:prstGeom>
          <a:noFill/>
        </p:spPr>
        <p:txBody>
          <a:bodyPr wrap="square">
            <a:spAutoFit/>
          </a:bodyPr>
          <a:lstStyle/>
          <a:p>
            <a:r>
              <a:rPr lang="es-DO" sz="2800" b="1" dirty="0"/>
              <a:t># Comparación entre Xamarin y .NET MAUI</a:t>
            </a:r>
          </a:p>
          <a:p>
            <a:endParaRPr lang="es-DO" sz="2000" dirty="0"/>
          </a:p>
          <a:p>
            <a:r>
              <a:rPr lang="es-DO" sz="2800" b="1" dirty="0">
                <a:solidFill>
                  <a:srgbClr val="00B0F0"/>
                </a:solidFill>
                <a:effectLst>
                  <a:outerShdw blurRad="38100" dist="38100" dir="2700000" algn="tl">
                    <a:srgbClr val="000000">
                      <a:alpha val="43137"/>
                    </a:srgbClr>
                  </a:outerShdw>
                </a:effectLst>
              </a:rPr>
              <a:t>## Xamarin:</a:t>
            </a:r>
            <a:br>
              <a:rPr lang="es-DO" sz="2800" b="1" dirty="0">
                <a:solidFill>
                  <a:srgbClr val="00B0F0"/>
                </a:solidFill>
                <a:effectLst>
                  <a:outerShdw blurRad="38100" dist="38100" dir="2700000" algn="tl">
                    <a:srgbClr val="000000">
                      <a:alpha val="43137"/>
                    </a:srgbClr>
                  </a:outerShdw>
                </a:effectLst>
              </a:rPr>
            </a:br>
            <a:endParaRPr lang="es-DO" sz="2800" b="1" dirty="0">
              <a:solidFill>
                <a:srgbClr val="00B0F0"/>
              </a:solidFill>
              <a:effectLst>
                <a:outerShdw blurRad="38100" dist="38100" dir="2700000" algn="tl">
                  <a:srgbClr val="000000">
                    <a:alpha val="43137"/>
                  </a:srgbClr>
                </a:outerShdw>
              </a:effectLst>
            </a:endParaRPr>
          </a:p>
          <a:p>
            <a:r>
              <a:rPr lang="es-DO" sz="2000" dirty="0"/>
              <a:t>- ✅ Desarrollar aplicaciones móviles para  Android e iOS usando C#.</a:t>
            </a:r>
          </a:p>
          <a:p>
            <a:r>
              <a:rPr lang="es-DO" sz="2000" dirty="0"/>
              <a:t>- ✅ Compartir código entre plataformas con  Xamarin.Forms .</a:t>
            </a:r>
          </a:p>
          <a:p>
            <a:r>
              <a:rPr lang="es-DO" sz="2000" dirty="0"/>
              <a:t>- ✅ Integrar características nativas mediante  Xamarin.Essentials .</a:t>
            </a:r>
          </a:p>
          <a:p>
            <a:r>
              <a:rPr lang="es-DO" sz="2000" dirty="0"/>
              <a:t>- ✅ Utilizar  Xamarin.Android  y  Xamarin.iOS  para mayor control.</a:t>
            </a:r>
          </a:p>
          <a:p>
            <a:r>
              <a:rPr lang="es-DO" sz="2000" dirty="0"/>
              <a:t>- ✅ Desplegar aplicaciones en dispositivos móviles.</a:t>
            </a:r>
          </a:p>
          <a:p>
            <a:endParaRPr lang="es-DO" sz="2000" dirty="0"/>
          </a:p>
          <a:p>
            <a:r>
              <a:rPr lang="es-DO" sz="2400" b="1" dirty="0">
                <a:solidFill>
                  <a:srgbClr val="7030A0"/>
                </a:solidFill>
                <a:effectLst>
                  <a:outerShdw blurRad="38100" dist="38100" dir="2700000" algn="tl">
                    <a:srgbClr val="000000">
                      <a:alpha val="43137"/>
                    </a:srgbClr>
                  </a:outerShdw>
                </a:effectLst>
              </a:rPr>
              <a:t>## .NET MAUI:</a:t>
            </a:r>
          </a:p>
          <a:p>
            <a:endParaRPr lang="es-DO" sz="2400" b="1" dirty="0">
              <a:solidFill>
                <a:srgbClr val="7030A0"/>
              </a:solidFill>
              <a:effectLst>
                <a:outerShdw blurRad="38100" dist="38100" dir="2700000" algn="tl">
                  <a:srgbClr val="000000">
                    <a:alpha val="43137"/>
                  </a:srgbClr>
                </a:outerShdw>
              </a:effectLst>
            </a:endParaRPr>
          </a:p>
          <a:p>
            <a:r>
              <a:rPr lang="es-DO" sz="2000" dirty="0"/>
              <a:t>- 🚀 Desarrollar aplicaciones con  una sola base de código  para </a:t>
            </a:r>
            <a:r>
              <a:rPr lang="es-DO" sz="2000" dirty="0">
                <a:highlight>
                  <a:srgbClr val="00FF00"/>
                </a:highlight>
              </a:rPr>
              <a:t>Android</a:t>
            </a:r>
            <a:r>
              <a:rPr lang="es-DO" sz="2000" dirty="0"/>
              <a:t>, </a:t>
            </a:r>
            <a:r>
              <a:rPr lang="es-DO" sz="2000" dirty="0">
                <a:highlight>
                  <a:srgbClr val="808080"/>
                </a:highlight>
              </a:rPr>
              <a:t>iOS</a:t>
            </a:r>
            <a:r>
              <a:rPr lang="es-DO" sz="2000" dirty="0"/>
              <a:t>, </a:t>
            </a:r>
            <a:r>
              <a:rPr lang="es-DO" sz="2000" dirty="0">
                <a:highlight>
                  <a:srgbClr val="00FFFF"/>
                </a:highlight>
              </a:rPr>
              <a:t>Windows</a:t>
            </a:r>
            <a:r>
              <a:rPr lang="es-DO" sz="2000" dirty="0"/>
              <a:t> y </a:t>
            </a:r>
            <a:r>
              <a:rPr lang="es-DO" sz="2000" dirty="0">
                <a:highlight>
                  <a:srgbClr val="C0C0C0"/>
                </a:highlight>
              </a:rPr>
              <a:t>Mac</a:t>
            </a:r>
            <a:r>
              <a:rPr lang="es-DO" sz="2000" dirty="0"/>
              <a:t> .</a:t>
            </a:r>
          </a:p>
          <a:p>
            <a:r>
              <a:rPr lang="es-DO" sz="2000" dirty="0"/>
              <a:t>- 🚀 Mejor estructura de proyecto con integración en  .NET 6+ y todas las demas actualizadas .</a:t>
            </a:r>
          </a:p>
          <a:p>
            <a:r>
              <a:rPr lang="es-DO" sz="2000" dirty="0"/>
              <a:t>- 🚀 Controles gráficos mejorados y gestión más fluida de UI.</a:t>
            </a:r>
          </a:p>
          <a:p>
            <a:r>
              <a:rPr lang="es-DO" sz="2000" dirty="0"/>
              <a:t>- 🚀 Mejor rendimiento y menor tamaño de las aplicaciones.</a:t>
            </a:r>
          </a:p>
          <a:p>
            <a:r>
              <a:rPr lang="es-DO" sz="2000" dirty="0"/>
              <a:t>- 🚀 Uso de  </a:t>
            </a:r>
            <a:r>
              <a:rPr lang="es-DO" sz="2000" b="1" dirty="0"/>
              <a:t>Blazor</a:t>
            </a:r>
            <a:r>
              <a:rPr lang="es-DO" sz="2000" dirty="0"/>
              <a:t> para compartir código entre web y móvil.</a:t>
            </a:r>
          </a:p>
        </p:txBody>
      </p:sp>
    </p:spTree>
    <p:extLst>
      <p:ext uri="{BB962C8B-B14F-4D97-AF65-F5344CB8AC3E}">
        <p14:creationId xmlns:p14="http://schemas.microsoft.com/office/powerpoint/2010/main" val="4248408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0.giphy.com/media/26BRKZ4gbwgxbif7i/giphy.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3200" y="1600199"/>
            <a:ext cx="5357273" cy="4373284"/>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1"/>
          <p:cNvSpPr/>
          <p:nvPr/>
        </p:nvSpPr>
        <p:spPr>
          <a:xfrm>
            <a:off x="1759998" y="364941"/>
            <a:ext cx="8672003" cy="646331"/>
          </a:xfrm>
          <a:prstGeom prst="rect">
            <a:avLst/>
          </a:prstGeom>
        </p:spPr>
        <p:txBody>
          <a:bodyPr wrap="square" lIns="91440" tIns="45720" rIns="91440" bIns="45720">
            <a:spAutoFit/>
          </a:bodyPr>
          <a:lstStyle/>
          <a:p>
            <a:pPr algn="ctr"/>
            <a:r>
              <a:rPr lang="es-ES" sz="3600" b="1" dirty="0">
                <a:solidFill>
                  <a:srgbClr val="002060"/>
                </a:solidFill>
              </a:rPr>
              <a:t>Preguntas, Dudas o Comentarios.</a:t>
            </a:r>
          </a:p>
        </p:txBody>
      </p:sp>
      <p:pic>
        <p:nvPicPr>
          <p:cNvPr id="2" name="Picture 2" descr="https://www.excelfreeblog.com/wp-content/uploads/2017/09/giphy-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98601"/>
            <a:ext cx="6146800" cy="479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2451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Picture 4"/>
          <p:cNvPicPr/>
          <p:nvPr/>
        </p:nvPicPr>
        <p:blipFill>
          <a:blip r:embed="rId2"/>
          <a:stretch/>
        </p:blipFill>
        <p:spPr>
          <a:xfrm>
            <a:off x="689040" y="1312200"/>
            <a:ext cx="11052000" cy="3673080"/>
          </a:xfrm>
          <a:prstGeom prst="rect">
            <a:avLst/>
          </a:prstGeom>
          <a:ln>
            <a:noFill/>
          </a:ln>
        </p:spPr>
      </p:pic>
    </p:spTree>
    <p:extLst>
      <p:ext uri="{BB962C8B-B14F-4D97-AF65-F5344CB8AC3E}">
        <p14:creationId xmlns:p14="http://schemas.microsoft.com/office/powerpoint/2010/main" val="1351698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B5E73498-9E04-449D-9BEB-F323ACA88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73" y="2212970"/>
            <a:ext cx="11742234" cy="326428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23C71E4-B282-4400-8FB0-55B02BB89047}"/>
              </a:ext>
            </a:extLst>
          </p:cNvPr>
          <p:cNvSpPr txBox="1"/>
          <p:nvPr/>
        </p:nvSpPr>
        <p:spPr>
          <a:xfrm>
            <a:off x="213173" y="1122216"/>
            <a:ext cx="11624151" cy="830997"/>
          </a:xfrm>
          <a:prstGeom prst="rect">
            <a:avLst/>
          </a:prstGeom>
          <a:noFill/>
        </p:spPr>
        <p:txBody>
          <a:bodyPr wrap="square">
            <a:spAutoFit/>
          </a:bodyPr>
          <a:lstStyle/>
          <a:p>
            <a:pPr algn="ctr"/>
            <a:r>
              <a:rPr lang="es-ES" sz="2400" b="1" dirty="0"/>
              <a:t>Son plantillas que representan las distintas pantallas de una aplicación, cada una con su propio contenido y funcionalidad.</a:t>
            </a:r>
            <a:endParaRPr lang="es-DO" sz="2400" b="1" dirty="0"/>
          </a:p>
        </p:txBody>
      </p:sp>
      <p:sp>
        <p:nvSpPr>
          <p:cNvPr id="5" name="CuadroTexto 4">
            <a:extLst>
              <a:ext uri="{FF2B5EF4-FFF2-40B4-BE49-F238E27FC236}">
                <a16:creationId xmlns:a16="http://schemas.microsoft.com/office/drawing/2014/main" id="{F737D746-D604-4429-9062-3B75A9B11F09}"/>
              </a:ext>
            </a:extLst>
          </p:cNvPr>
          <p:cNvSpPr txBox="1"/>
          <p:nvPr/>
        </p:nvSpPr>
        <p:spPr>
          <a:xfrm>
            <a:off x="1720734" y="232756"/>
            <a:ext cx="8936182" cy="646331"/>
          </a:xfrm>
          <a:prstGeom prst="rect">
            <a:avLst/>
          </a:prstGeom>
          <a:noFill/>
        </p:spPr>
        <p:txBody>
          <a:bodyPr wrap="square" rtlCol="0">
            <a:spAutoFit/>
          </a:bodyPr>
          <a:lstStyle/>
          <a:p>
            <a:pPr algn="ctr"/>
            <a:r>
              <a:rPr lang="es-ES" sz="3600" b="1" dirty="0"/>
              <a:t>Las Paginas en </a:t>
            </a:r>
            <a:r>
              <a:rPr lang="es-ES" sz="3600" b="1" dirty="0">
                <a:solidFill>
                  <a:srgbClr val="00B0F0"/>
                </a:solidFill>
              </a:rPr>
              <a:t>Xamarin</a:t>
            </a:r>
            <a:r>
              <a:rPr lang="es-ES" sz="3600" b="1" dirty="0"/>
              <a:t> y </a:t>
            </a:r>
            <a:r>
              <a:rPr lang="es-ES" sz="3600" b="1" dirty="0">
                <a:solidFill>
                  <a:srgbClr val="CC00FF"/>
                </a:solidFill>
              </a:rPr>
              <a:t>Maui </a:t>
            </a:r>
            <a:endParaRPr lang="es-DO" sz="3600" b="1" dirty="0">
              <a:solidFill>
                <a:srgbClr val="CC00FF"/>
              </a:solidFill>
            </a:endParaRPr>
          </a:p>
        </p:txBody>
      </p:sp>
      <p:sp>
        <p:nvSpPr>
          <p:cNvPr id="3" name="CuadroTexto 2">
            <a:extLst>
              <a:ext uri="{FF2B5EF4-FFF2-40B4-BE49-F238E27FC236}">
                <a16:creationId xmlns:a16="http://schemas.microsoft.com/office/drawing/2014/main" id="{36885327-A498-4C52-8AFE-5BD593BA40C6}"/>
              </a:ext>
            </a:extLst>
          </p:cNvPr>
          <p:cNvSpPr txBox="1"/>
          <p:nvPr/>
        </p:nvSpPr>
        <p:spPr>
          <a:xfrm>
            <a:off x="3183774" y="6225134"/>
            <a:ext cx="6010102" cy="400110"/>
          </a:xfrm>
          <a:prstGeom prst="rect">
            <a:avLst/>
          </a:prstGeom>
          <a:noFill/>
        </p:spPr>
        <p:txBody>
          <a:bodyPr wrap="square" rtlCol="0">
            <a:spAutoFit/>
          </a:bodyPr>
          <a:lstStyle/>
          <a:p>
            <a:pPr algn="ctr"/>
            <a:r>
              <a:rPr lang="en-US" sz="2000" b="1" dirty="0"/>
              <a:t>Plantillas Fuente Internet.</a:t>
            </a:r>
            <a:endParaRPr lang="es-DO" sz="2000" b="1" dirty="0"/>
          </a:p>
        </p:txBody>
      </p:sp>
    </p:spTree>
    <p:extLst>
      <p:ext uri="{BB962C8B-B14F-4D97-AF65-F5344CB8AC3E}">
        <p14:creationId xmlns:p14="http://schemas.microsoft.com/office/powerpoint/2010/main" val="2090850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Xamarinの共有プロジェクトでXamarin.Forms 3.0を使う - はつねの日記">
            <a:extLst>
              <a:ext uri="{FF2B5EF4-FFF2-40B4-BE49-F238E27FC236}">
                <a16:creationId xmlns:a16="http://schemas.microsoft.com/office/drawing/2014/main" id="{799C170F-87FB-49CB-AD19-DE020AA66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425" y="1049014"/>
            <a:ext cx="7922030" cy="521456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2AE844A-005E-4A0A-AE28-403F2239E8F6}"/>
              </a:ext>
            </a:extLst>
          </p:cNvPr>
          <p:cNvSpPr txBox="1"/>
          <p:nvPr/>
        </p:nvSpPr>
        <p:spPr>
          <a:xfrm>
            <a:off x="2510444" y="149629"/>
            <a:ext cx="7390014" cy="646331"/>
          </a:xfrm>
          <a:prstGeom prst="rect">
            <a:avLst/>
          </a:prstGeom>
          <a:noFill/>
        </p:spPr>
        <p:txBody>
          <a:bodyPr wrap="square" rtlCol="0">
            <a:spAutoFit/>
          </a:bodyPr>
          <a:lstStyle/>
          <a:p>
            <a:pPr algn="ctr"/>
            <a:r>
              <a:rPr lang="es-ES" sz="3600" b="1" dirty="0"/>
              <a:t>Los Layouts  En </a:t>
            </a:r>
            <a:r>
              <a:rPr lang="es-ES" sz="3600" b="1" dirty="0">
                <a:solidFill>
                  <a:srgbClr val="00B0F0"/>
                </a:solidFill>
              </a:rPr>
              <a:t>Xamarin</a:t>
            </a:r>
            <a:r>
              <a:rPr lang="es-ES" sz="3600" b="1" dirty="0"/>
              <a:t> y </a:t>
            </a:r>
            <a:r>
              <a:rPr lang="es-ES" sz="3600" b="1" dirty="0">
                <a:solidFill>
                  <a:srgbClr val="CC00FF"/>
                </a:solidFill>
              </a:rPr>
              <a:t>Maui</a:t>
            </a:r>
            <a:endParaRPr lang="es-DO" sz="3600" b="1" dirty="0"/>
          </a:p>
        </p:txBody>
      </p:sp>
      <p:sp>
        <p:nvSpPr>
          <p:cNvPr id="12" name="CuadroTexto 11">
            <a:extLst>
              <a:ext uri="{FF2B5EF4-FFF2-40B4-BE49-F238E27FC236}">
                <a16:creationId xmlns:a16="http://schemas.microsoft.com/office/drawing/2014/main" id="{8CD3820B-4B07-4DC6-82E4-E4CEF80CD5A0}"/>
              </a:ext>
            </a:extLst>
          </p:cNvPr>
          <p:cNvSpPr txBox="1"/>
          <p:nvPr/>
        </p:nvSpPr>
        <p:spPr>
          <a:xfrm>
            <a:off x="316144" y="687345"/>
            <a:ext cx="11403819" cy="400110"/>
          </a:xfrm>
          <a:prstGeom prst="rect">
            <a:avLst/>
          </a:prstGeom>
          <a:noFill/>
        </p:spPr>
        <p:txBody>
          <a:bodyPr wrap="square">
            <a:spAutoFit/>
          </a:bodyPr>
          <a:lstStyle/>
          <a:p>
            <a:pPr algn="ctr"/>
            <a:r>
              <a:rPr lang="es-ES" sz="2000" b="1" dirty="0"/>
              <a:t>Son contenedores que organizan y gestionan cómo se disponen los controles dentro de una página.</a:t>
            </a:r>
            <a:endParaRPr lang="es-DO" sz="2000" b="1" dirty="0"/>
          </a:p>
        </p:txBody>
      </p:sp>
      <p:sp>
        <p:nvSpPr>
          <p:cNvPr id="5" name="CuadroTexto 4">
            <a:extLst>
              <a:ext uri="{FF2B5EF4-FFF2-40B4-BE49-F238E27FC236}">
                <a16:creationId xmlns:a16="http://schemas.microsoft.com/office/drawing/2014/main" id="{40B2686E-2E55-4F3A-840F-DF855F033732}"/>
              </a:ext>
            </a:extLst>
          </p:cNvPr>
          <p:cNvSpPr txBox="1"/>
          <p:nvPr/>
        </p:nvSpPr>
        <p:spPr>
          <a:xfrm>
            <a:off x="3013002" y="6349826"/>
            <a:ext cx="6010102" cy="400110"/>
          </a:xfrm>
          <a:prstGeom prst="rect">
            <a:avLst/>
          </a:prstGeom>
          <a:noFill/>
        </p:spPr>
        <p:txBody>
          <a:bodyPr wrap="square" rtlCol="0">
            <a:spAutoFit/>
          </a:bodyPr>
          <a:lstStyle/>
          <a:p>
            <a:pPr algn="ctr"/>
            <a:r>
              <a:rPr lang="en-US" sz="2000" b="1" dirty="0"/>
              <a:t>Plantillas Fuente Internet.</a:t>
            </a:r>
            <a:endParaRPr lang="es-DO" sz="2000" b="1" dirty="0"/>
          </a:p>
        </p:txBody>
      </p:sp>
    </p:spTree>
    <p:extLst>
      <p:ext uri="{BB962C8B-B14F-4D97-AF65-F5344CB8AC3E}">
        <p14:creationId xmlns:p14="http://schemas.microsoft.com/office/powerpoint/2010/main" val="1846480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000327" y="279268"/>
            <a:ext cx="8191345" cy="584775"/>
          </a:xfrm>
          <a:prstGeom prst="rect">
            <a:avLst/>
          </a:prstGeom>
        </p:spPr>
        <p:txBody>
          <a:bodyPr wrap="none">
            <a:spAutoFit/>
          </a:bodyPr>
          <a:lstStyle/>
          <a:p>
            <a:r>
              <a:rPr lang="es-ES" sz="3200" b="1" i="0" dirty="0">
                <a:solidFill>
                  <a:srgbClr val="273B47"/>
                </a:solidFill>
                <a:effectLst/>
                <a:latin typeface="cooper_hewittmedium"/>
              </a:rPr>
              <a:t>Controles comunes dentro de Xamarin</a:t>
            </a:r>
          </a:p>
        </p:txBody>
      </p:sp>
      <p:sp>
        <p:nvSpPr>
          <p:cNvPr id="5" name="Rectángulo 4"/>
          <p:cNvSpPr/>
          <p:nvPr/>
        </p:nvSpPr>
        <p:spPr>
          <a:xfrm>
            <a:off x="560174" y="2454527"/>
            <a:ext cx="11236410" cy="1815882"/>
          </a:xfrm>
          <a:prstGeom prst="rect">
            <a:avLst/>
          </a:prstGeom>
        </p:spPr>
        <p:txBody>
          <a:bodyPr wrap="square">
            <a:spAutoFit/>
          </a:bodyPr>
          <a:lstStyle/>
          <a:p>
            <a:pPr algn="just"/>
            <a:r>
              <a:rPr lang="es-ES" sz="2800" b="0" i="0" dirty="0">
                <a:solidFill>
                  <a:srgbClr val="273B47"/>
                </a:solidFill>
                <a:effectLst/>
                <a:latin typeface="Lato"/>
              </a:rPr>
              <a:t>La siguiente tabla muestra en orden alfabético los controles disponibles en Xamarin.Forms, junto con su Renderer responsable en decidir ultimadamente qué se mostrará en pantalla en cada plataforma concreta.</a:t>
            </a:r>
          </a:p>
        </p:txBody>
      </p:sp>
      <p:pic>
        <p:nvPicPr>
          <p:cNvPr id="1026" name="Picture 2" descr="La leyenda de Xamarin… - Resuelve"/>
          <p:cNvPicPr>
            <a:picLocks noChangeAspect="1" noChangeArrowheads="1"/>
          </p:cNvPicPr>
          <p:nvPr/>
        </p:nvPicPr>
        <p:blipFill rotWithShape="1">
          <a:blip r:embed="rId2">
            <a:extLst>
              <a:ext uri="{28A0092B-C50C-407E-A947-70E740481C1C}">
                <a14:useLocalDpi xmlns:a14="http://schemas.microsoft.com/office/drawing/2010/main" val="0"/>
              </a:ext>
            </a:extLst>
          </a:blip>
          <a:srcRect t="18523" b="14552"/>
          <a:stretch/>
        </p:blipFill>
        <p:spPr bwMode="auto">
          <a:xfrm>
            <a:off x="4274460" y="1114646"/>
            <a:ext cx="3477345" cy="97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485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3A0CED-6D91-FFEF-886F-ED48DC2958B1}"/>
              </a:ext>
            </a:extLst>
          </p:cNvPr>
          <p:cNvPicPr>
            <a:picLocks noChangeAspect="1"/>
          </p:cNvPicPr>
          <p:nvPr/>
        </p:nvPicPr>
        <p:blipFill rotWithShape="1">
          <a:blip r:embed="rId2"/>
          <a:srcRect l="2081" t="1770" r="2261" b="4330"/>
          <a:stretch/>
        </p:blipFill>
        <p:spPr>
          <a:xfrm>
            <a:off x="178676" y="805566"/>
            <a:ext cx="11109436" cy="5917324"/>
          </a:xfrm>
          <a:prstGeom prst="rect">
            <a:avLst/>
          </a:prstGeom>
        </p:spPr>
      </p:pic>
      <p:sp>
        <p:nvSpPr>
          <p:cNvPr id="4" name="CuadroTexto 3">
            <a:extLst>
              <a:ext uri="{FF2B5EF4-FFF2-40B4-BE49-F238E27FC236}">
                <a16:creationId xmlns:a16="http://schemas.microsoft.com/office/drawing/2014/main" id="{0BB2889C-36BA-4C6F-B215-76BD4546D9E0}"/>
              </a:ext>
            </a:extLst>
          </p:cNvPr>
          <p:cNvSpPr txBox="1"/>
          <p:nvPr/>
        </p:nvSpPr>
        <p:spPr>
          <a:xfrm>
            <a:off x="2743200" y="205402"/>
            <a:ext cx="9270124" cy="1200329"/>
          </a:xfrm>
          <a:prstGeom prst="rect">
            <a:avLst/>
          </a:prstGeom>
          <a:noFill/>
        </p:spPr>
        <p:txBody>
          <a:bodyPr wrap="square">
            <a:spAutoFit/>
          </a:bodyPr>
          <a:lstStyle/>
          <a:p>
            <a:pPr algn="just"/>
            <a:r>
              <a:rPr lang="es-ES" dirty="0"/>
              <a:t>Los Controles en Xamarin y MAUI son elementos de la interfaz de usuario (UI) que permiten interactuar con la aplicación, como botones, etiquetas, campos de texto, listas, entre otros. Cada control tiene una funcionalidad específica, como mostrar datos, recibir entradas del usuario o ejecutar acciones.</a:t>
            </a:r>
            <a:endParaRPr lang="es-DO" dirty="0"/>
          </a:p>
        </p:txBody>
      </p:sp>
    </p:spTree>
    <p:extLst>
      <p:ext uri="{BB962C8B-B14F-4D97-AF65-F5344CB8AC3E}">
        <p14:creationId xmlns:p14="http://schemas.microsoft.com/office/powerpoint/2010/main" val="2593008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61456" y="261034"/>
            <a:ext cx="11269363" cy="147732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dirty="0">
                <a:ln>
                  <a:noFill/>
                </a:ln>
                <a:effectLst/>
                <a:latin typeface="Times New Roman" panose="02020603050405020304" pitchFamily="18" charset="0"/>
                <a:cs typeface="Times New Roman" panose="02020603050405020304" pitchFamily="18" charset="0"/>
              </a:rPr>
              <a:t>Las plantillas de control de Xamarin.Forms permiten definir la estructura visual de los </a:t>
            </a:r>
            <a:r>
              <a:rPr kumimoji="0" lang="es-ES" altLang="es-ES" b="1" i="0" u="none" strike="noStrike" cap="none" normalizeH="0" baseline="0" dirty="0">
                <a:ln>
                  <a:noFill/>
                </a:ln>
                <a:effectLst/>
                <a:latin typeface="Times New Roman" panose="02020603050405020304" pitchFamily="18" charset="0"/>
                <a:cs typeface="Times New Roman" panose="02020603050405020304" pitchFamily="18" charset="0"/>
              </a:rPr>
              <a:t>controles</a:t>
            </a:r>
            <a:r>
              <a:rPr kumimoji="0" lang="es-ES" altLang="es-ES" b="0" i="0" u="none" strike="noStrike" cap="none" normalizeH="0" baseline="0" dirty="0">
                <a:ln>
                  <a:noFill/>
                </a:ln>
                <a:effectLst/>
                <a:latin typeface="Times New Roman" panose="02020603050405020304" pitchFamily="18" charset="0"/>
                <a:cs typeface="Times New Roman" panose="02020603050405020304" pitchFamily="18" charset="0"/>
              </a:rPr>
              <a:t> personalizados derivados de </a:t>
            </a:r>
            <a:r>
              <a:rPr kumimoji="0" lang="es-ES" altLang="es-ES" b="1" i="0" u="none" strike="noStrike" cap="none" normalizeH="0" baseline="0" dirty="0">
                <a:ln>
                  <a:noFill/>
                </a:ln>
                <a:effectLst/>
                <a:latin typeface="Times New Roman" panose="02020603050405020304" pitchFamily="18" charset="0"/>
                <a:cs typeface="Times New Roman" panose="02020603050405020304" pitchFamily="18" charset="0"/>
                <a:hlinkClick r:id="rId2"/>
              </a:rPr>
              <a:t>ContentView</a:t>
            </a:r>
            <a:r>
              <a:rPr kumimoji="0" lang="es-ES" altLang="es-ES" b="0" i="0" u="none" strike="noStrike" cap="none" normalizeH="0" baseline="0" dirty="0">
                <a:ln>
                  <a:noFill/>
                </a:ln>
                <a:effectLst/>
                <a:latin typeface="Times New Roman" panose="02020603050405020304" pitchFamily="18" charset="0"/>
                <a:cs typeface="Times New Roman" panose="02020603050405020304" pitchFamily="18" charset="0"/>
              </a:rPr>
              <a:t> y las páginas derivadas de </a:t>
            </a:r>
            <a:r>
              <a:rPr kumimoji="0" lang="es-ES" altLang="es-ES" b="0" i="0" u="none" strike="noStrike" cap="none" normalizeH="0" baseline="0" dirty="0">
                <a:ln>
                  <a:noFill/>
                </a:ln>
                <a:effectLst/>
                <a:latin typeface="Times New Roman" panose="02020603050405020304" pitchFamily="18" charset="0"/>
                <a:cs typeface="Times New Roman" panose="02020603050405020304" pitchFamily="18" charset="0"/>
                <a:hlinkClick r:id="rId3"/>
              </a:rPr>
              <a:t>ContentPage</a:t>
            </a:r>
            <a:r>
              <a:rPr kumimoji="0" lang="es-ES" altLang="es-ES" b="0" i="0" u="none" strike="noStrike" cap="none" normalizeH="0" baseline="0" dirty="0">
                <a:ln>
                  <a:noFill/>
                </a:ln>
                <a:effectLst/>
                <a:latin typeface="Times New Roman" panose="02020603050405020304" pitchFamily="18" charset="0"/>
                <a:cs typeface="Times New Roman" panose="02020603050405020304" pitchFamily="18" charset="0"/>
              </a:rPr>
              <a:t>. Las plantillas de control separan la interfaz de usuario (IU) de un control personalizado, o de una página, de la lógica que implementa el control o la página. También se puede insertar contenido adicional en el control personalizado (o en la página) con plantilla en una ubicación predefinida. </a:t>
            </a:r>
          </a:p>
        </p:txBody>
      </p:sp>
      <p:pic>
        <p:nvPicPr>
          <p:cNvPr id="4" name="Imagen 3"/>
          <p:cNvPicPr>
            <a:picLocks noChangeAspect="1"/>
          </p:cNvPicPr>
          <p:nvPr/>
        </p:nvPicPr>
        <p:blipFill>
          <a:blip r:embed="rId4"/>
          <a:stretch>
            <a:fillRect/>
          </a:stretch>
        </p:blipFill>
        <p:spPr>
          <a:xfrm>
            <a:off x="2614735" y="1547141"/>
            <a:ext cx="6962530" cy="5049825"/>
          </a:xfrm>
          <a:prstGeom prst="rect">
            <a:avLst/>
          </a:prstGeom>
        </p:spPr>
      </p:pic>
    </p:spTree>
    <p:extLst>
      <p:ext uri="{BB962C8B-B14F-4D97-AF65-F5344CB8AC3E}">
        <p14:creationId xmlns:p14="http://schemas.microsoft.com/office/powerpoint/2010/main" val="623004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1819</TotalTime>
  <Words>2854</Words>
  <Application>Microsoft Office PowerPoint</Application>
  <PresentationFormat>Panorámica</PresentationFormat>
  <Paragraphs>310</Paragraphs>
  <Slides>41</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41</vt:i4>
      </vt:variant>
    </vt:vector>
  </HeadingPairs>
  <TitlesOfParts>
    <vt:vector size="54" baseType="lpstr">
      <vt:lpstr>72 Condensed</vt:lpstr>
      <vt:lpstr>Arial</vt:lpstr>
      <vt:lpstr>Calibri</vt:lpstr>
      <vt:lpstr>Calibri Light</vt:lpstr>
      <vt:lpstr>Consolas</vt:lpstr>
      <vt:lpstr>cooper_hewittmedium</vt:lpstr>
      <vt:lpstr>Lato</vt:lpstr>
      <vt:lpstr>Roboto</vt:lpstr>
      <vt:lpstr>Rokkitt</vt:lpstr>
      <vt:lpstr>Segoe UI</vt:lpstr>
      <vt:lpstr>Times New Roman</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Juancito Pena Vizcaino</dc:creator>
  <cp:lastModifiedBy>Juancito Peña Vizcaino</cp:lastModifiedBy>
  <cp:revision>220</cp:revision>
  <dcterms:created xsi:type="dcterms:W3CDTF">2021-06-14T02:00:00Z</dcterms:created>
  <dcterms:modified xsi:type="dcterms:W3CDTF">2025-04-04T17:32:58Z</dcterms:modified>
</cp:coreProperties>
</file>